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74" r:id="rId4"/>
    <p:sldId id="275" r:id="rId5"/>
    <p:sldId id="276" r:id="rId6"/>
    <p:sldId id="277" r:id="rId7"/>
    <p:sldId id="278" r:id="rId8"/>
    <p:sldId id="279" r:id="rId9"/>
    <p:sldId id="280" r:id="rId10"/>
    <p:sldId id="264" r:id="rId11"/>
    <p:sldId id="259" r:id="rId12"/>
    <p:sldId id="266" r:id="rId13"/>
    <p:sldId id="267" r:id="rId14"/>
    <p:sldId id="260" r:id="rId15"/>
    <p:sldId id="269" r:id="rId16"/>
    <p:sldId id="261" r:id="rId17"/>
    <p:sldId id="270" r:id="rId18"/>
    <p:sldId id="271" r:id="rId19"/>
    <p:sldId id="262" r:id="rId20"/>
    <p:sldId id="272" r:id="rId21"/>
    <p:sldId id="273" r:id="rId22"/>
    <p:sldId id="263" r:id="rId23"/>
    <p:sldId id="281" r:id="rId24"/>
  </p:sldIdLst>
  <p:sldSz cx="14630400" cy="8229600"/>
  <p:notesSz cx="8229600" cy="14630400"/>
  <p:embeddedFontLst>
    <p:embeddedFont>
      <p:font typeface="Epilogue" pitchFamily="2" charset="77"/>
      <p:regular r:id="rId26"/>
      <p:bold r:id="rId27"/>
      <p:italic r:id="rId28"/>
      <p:boldItalic r:id="rId29"/>
    </p:embeddedFont>
    <p:embeddedFont>
      <p:font typeface="Fraunces Medium" pitchFamily="2" charset="77"/>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E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7"/>
    <p:restoredTop sz="94610"/>
  </p:normalViewPr>
  <p:slideViewPr>
    <p:cSldViewPr snapToGrid="0" snapToObjects="1">
      <p:cViewPr varScale="1">
        <p:scale>
          <a:sx n="102" d="100"/>
          <a:sy n="102" d="100"/>
        </p:scale>
        <p:origin x="272"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528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6ED6F-5D1A-0B86-6293-5E4E730183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2C86D-FD37-FAC4-A63F-93D3551DEA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106D7-077F-81C3-0177-FD4227CE02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18BB8-01BA-4AE1-4E03-E99A24F18EC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76061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D62A2-C757-3DA4-390F-1EEC6C4AC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5A87D-7852-63B7-0F26-FD3C90443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1DDD-B474-0375-7F45-C8F3C82FD0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C028BC-E84B-9770-3131-8C54899418F8}"/>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326658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299F6-2D07-00D8-2A7C-791C64A162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2DD7D7-44AE-0F07-85FA-92F91A8395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C81B3-1167-6DD7-EF80-A4DC81AB21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F826CA-4AD4-8A79-0F35-8FA91579B8CC}"/>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7496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3B9CD-CCE1-7296-8136-17C8A036AD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77870-8D8E-C603-C9B1-1E18074BD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7D70A-5205-3CF3-47B7-BA8F700BC3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2D19E8-6960-A7E5-0018-4EFED09E7B8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74880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53EFA-0D8C-3CFD-66BC-7C87829E8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0E9143-4DDA-DC8E-F555-02AF4B15A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3838B-8916-F445-917E-971C69D2A0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3F1A92-87D0-3524-4521-C5067340FAEF}"/>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74506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3: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3</a:t>
            </a:fld>
            <a:endParaRPr sz="18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35116315-5541-7DAF-C0EF-A324667F1F3C}"/>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1C225961-8DF3-4CD6-A7CD-A3CE1E0D24DC}"/>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B2FE97B4-8B85-FD4D-C046-D313D8F8B479}"/>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316D2C06-501D-366F-9FB1-C9CE5482640A}"/>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4</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75575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B07FF3F6-E3EF-90A2-3778-2C6FF00B9882}"/>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884CB548-026D-6F1C-582E-3DC919C9D624}"/>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240F9A62-2841-5FFF-4D74-83D7CE59A7FD}"/>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3BD46A37-050E-A0E2-657D-6A8B8D1E6C7A}"/>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5</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61151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C79720D5-40DD-546E-1431-EF79E8290D64}"/>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8230DA8D-A1FA-4CD5-5886-CCFF1816FD02}"/>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6673979A-8870-E179-37A5-AE50E8A573DB}"/>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890AB436-1A24-14FD-8F09-CDA8C91A6EE0}"/>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6</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55918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900A24AE-86CD-6726-3BB8-BE62F0A1DEDB}"/>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801766C9-CC8E-0FE7-BEC7-FDD8364B47F8}"/>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C78229FE-7E8D-A4F2-1DE7-B0258EF6CD3D}"/>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0781B461-36F4-154B-2840-CFBD6E94C943}"/>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7</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671912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89CB1F63-5B45-7898-BE5E-69C273821F20}"/>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0C457FD7-CC5A-75D1-9B08-70B61CBC4993}"/>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9F881D4A-20D5-5FC6-A697-989296187791}"/>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9D8767EC-D378-2539-A18D-AC72D7EC3486}"/>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8</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2341629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a:extLst>
            <a:ext uri="{FF2B5EF4-FFF2-40B4-BE49-F238E27FC236}">
              <a16:creationId xmlns:a16="http://schemas.microsoft.com/office/drawing/2014/main" id="{672EA1BF-FD6D-4A51-AAD8-6DB7E5467EAA}"/>
            </a:ext>
          </a:extLst>
        </p:cNvPr>
        <p:cNvGrpSpPr/>
        <p:nvPr/>
      </p:nvGrpSpPr>
      <p:grpSpPr>
        <a:xfrm>
          <a:off x="0" y="0"/>
          <a:ext cx="0" cy="0"/>
          <a:chOff x="0" y="0"/>
          <a:chExt cx="0" cy="0"/>
        </a:xfrm>
      </p:grpSpPr>
      <p:sp>
        <p:nvSpPr>
          <p:cNvPr id="77" name="Google Shape;77;p3:notes">
            <a:extLst>
              <a:ext uri="{FF2B5EF4-FFF2-40B4-BE49-F238E27FC236}">
                <a16:creationId xmlns:a16="http://schemas.microsoft.com/office/drawing/2014/main" id="{CB218013-2727-A72D-BAE0-AD2FB4B4B5E3}"/>
              </a:ext>
            </a:extLst>
          </p:cNvPr>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 name="Google Shape;78;p3:notes">
            <a:extLst>
              <a:ext uri="{FF2B5EF4-FFF2-40B4-BE49-F238E27FC236}">
                <a16:creationId xmlns:a16="http://schemas.microsoft.com/office/drawing/2014/main" id="{77BCF6F2-CB46-4CCC-8AD4-645D18C4981E}"/>
              </a:ext>
            </a:extLst>
          </p:cNvPr>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79" name="Google Shape;79;p3:notes">
            <a:extLst>
              <a:ext uri="{FF2B5EF4-FFF2-40B4-BE49-F238E27FC236}">
                <a16:creationId xmlns:a16="http://schemas.microsoft.com/office/drawing/2014/main" id="{7A017082-42FD-BCB6-3C3E-D02A55580E65}"/>
              </a:ext>
            </a:extLst>
          </p:cNvPr>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Arial"/>
                <a:ea typeface="Arial"/>
                <a:cs typeface="Arial"/>
                <a:sym typeface="Arial"/>
              </a:rPr>
              <a:t>9</a:t>
            </a:fld>
            <a:endParaRPr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3797119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slow">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4698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Intrusion Detection System in Internet of Vehicles</a:t>
            </a:r>
            <a:endParaRPr lang="en-US" sz="4450" dirty="0"/>
          </a:p>
        </p:txBody>
      </p:sp>
      <p:sp>
        <p:nvSpPr>
          <p:cNvPr id="4" name="Text 1"/>
          <p:cNvSpPr/>
          <p:nvPr/>
        </p:nvSpPr>
        <p:spPr>
          <a:xfrm>
            <a:off x="6280190" y="430470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Innovative neural network approach to identify cyber attacks in IoV networks</a:t>
            </a:r>
            <a:endParaRPr lang="en-US" sz="1750" dirty="0"/>
          </a:p>
        </p:txBody>
      </p:sp>
      <p:sp>
        <p:nvSpPr>
          <p:cNvPr id="7" name="Text 3"/>
          <p:cNvSpPr/>
          <p:nvPr/>
        </p:nvSpPr>
        <p:spPr>
          <a:xfrm>
            <a:off x="11252200" y="5920661"/>
            <a:ext cx="2584411" cy="1445339"/>
          </a:xfrm>
          <a:prstGeom prst="rect">
            <a:avLst/>
          </a:prstGeom>
          <a:noFill/>
          <a:ln/>
        </p:spPr>
        <p:txBody>
          <a:bodyPr wrap="none" lIns="0" tIns="0" rIns="0" bIns="0" rtlCol="0" anchor="t"/>
          <a:lstStyle/>
          <a:p>
            <a:pPr marL="0" indent="0" algn="l">
              <a:lnSpc>
                <a:spcPts val="3100"/>
              </a:lnSpc>
              <a:buNone/>
            </a:pPr>
            <a:r>
              <a:rPr lang="en-US" sz="2200" b="1" dirty="0">
                <a:solidFill>
                  <a:srgbClr val="EBECEF"/>
                </a:solidFill>
                <a:latin typeface="Epilogue Bold" pitchFamily="34" charset="0"/>
                <a:ea typeface="Epilogue Bold" pitchFamily="34" charset="-122"/>
                <a:cs typeface="Epilogue Bold" pitchFamily="34" charset="-120"/>
              </a:rPr>
              <a:t> </a:t>
            </a:r>
            <a:r>
              <a:rPr lang="en-US" sz="2200" b="1" dirty="0">
                <a:solidFill>
                  <a:srgbClr val="EBECEF"/>
                </a:solidFill>
                <a:latin typeface="Times New Roman" panose="02020603050405020304" pitchFamily="18" charset="0"/>
                <a:ea typeface="Epilogue Bold" pitchFamily="34" charset="-122"/>
                <a:cs typeface="Times New Roman" panose="02020603050405020304" pitchFamily="18" charset="0"/>
              </a:rPr>
              <a:t>By-</a:t>
            </a:r>
          </a:p>
          <a:p>
            <a:pPr marL="0" indent="0" algn="l">
              <a:lnSpc>
                <a:spcPts val="3100"/>
              </a:lnSpc>
              <a:buNone/>
            </a:pPr>
            <a:r>
              <a:rPr lang="en-US" sz="2200" b="1" dirty="0">
                <a:solidFill>
                  <a:srgbClr val="EBECEF"/>
                </a:solidFill>
                <a:latin typeface="Times New Roman" panose="02020603050405020304" pitchFamily="18" charset="0"/>
                <a:ea typeface="Epilogue Bold" pitchFamily="34" charset="-122"/>
                <a:cs typeface="Times New Roman" panose="02020603050405020304" pitchFamily="18" charset="0"/>
              </a:rPr>
              <a:t> Prithvi Reddy</a:t>
            </a:r>
            <a:br>
              <a:rPr lang="en-US" sz="2200" b="1" dirty="0">
                <a:solidFill>
                  <a:srgbClr val="EBECEF"/>
                </a:solidFill>
                <a:latin typeface="Times New Roman" panose="02020603050405020304" pitchFamily="18" charset="0"/>
                <a:ea typeface="Epilogue Bold" pitchFamily="34" charset="-122"/>
                <a:cs typeface="Times New Roman" panose="02020603050405020304" pitchFamily="18" charset="0"/>
              </a:rPr>
            </a:br>
            <a:r>
              <a:rPr lang="en-US" sz="2200" b="1">
                <a:solidFill>
                  <a:srgbClr val="EBECEF"/>
                </a:solidFill>
                <a:latin typeface="Times New Roman" panose="02020603050405020304" pitchFamily="18" charset="0"/>
                <a:ea typeface="Epilogue Bold" pitchFamily="34" charset="-122"/>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3CAA58C-AA26-3FB9-7A01-E9628DE51042}"/>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A9AEEC-1D59-1BB9-13BF-04ED45C83C69}"/>
              </a:ext>
            </a:extLst>
          </p:cNvPr>
          <p:cNvSpPr txBox="1"/>
          <p:nvPr/>
        </p:nvSpPr>
        <p:spPr>
          <a:xfrm>
            <a:off x="495300" y="342900"/>
            <a:ext cx="9893300"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MODLE DEVELOPMENT WORKFLOW</a:t>
            </a:r>
          </a:p>
        </p:txBody>
      </p:sp>
      <p:sp>
        <p:nvSpPr>
          <p:cNvPr id="4" name="Bevel 3">
            <a:extLst>
              <a:ext uri="{FF2B5EF4-FFF2-40B4-BE49-F238E27FC236}">
                <a16:creationId xmlns:a16="http://schemas.microsoft.com/office/drawing/2014/main" id="{318BF5F2-2861-7CE0-96A6-685EC319F461}"/>
              </a:ext>
            </a:extLst>
          </p:cNvPr>
          <p:cNvSpPr/>
          <p:nvPr/>
        </p:nvSpPr>
        <p:spPr>
          <a:xfrm>
            <a:off x="381000" y="6477000"/>
            <a:ext cx="2959099" cy="1409700"/>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Bevel 4">
            <a:extLst>
              <a:ext uri="{FF2B5EF4-FFF2-40B4-BE49-F238E27FC236}">
                <a16:creationId xmlns:a16="http://schemas.microsoft.com/office/drawing/2014/main" id="{33B18C5D-2F03-F111-1A62-F9D6C703BDBF}"/>
              </a:ext>
            </a:extLst>
          </p:cNvPr>
          <p:cNvSpPr/>
          <p:nvPr/>
        </p:nvSpPr>
        <p:spPr>
          <a:xfrm>
            <a:off x="3632201" y="4813300"/>
            <a:ext cx="2857500" cy="1451547"/>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evel 5">
            <a:extLst>
              <a:ext uri="{FF2B5EF4-FFF2-40B4-BE49-F238E27FC236}">
                <a16:creationId xmlns:a16="http://schemas.microsoft.com/office/drawing/2014/main" id="{99873AEE-EF64-9E33-6949-4EE22C13EBC8}"/>
              </a:ext>
            </a:extLst>
          </p:cNvPr>
          <p:cNvSpPr/>
          <p:nvPr/>
        </p:nvSpPr>
        <p:spPr>
          <a:xfrm>
            <a:off x="6845300" y="3191328"/>
            <a:ext cx="2966259" cy="1349894"/>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Bevel 6">
            <a:extLst>
              <a:ext uri="{FF2B5EF4-FFF2-40B4-BE49-F238E27FC236}">
                <a16:creationId xmlns:a16="http://schemas.microsoft.com/office/drawing/2014/main" id="{C59F526C-E119-9812-FC13-6BCB7AE3623A}"/>
              </a:ext>
            </a:extLst>
          </p:cNvPr>
          <p:cNvSpPr/>
          <p:nvPr/>
        </p:nvSpPr>
        <p:spPr>
          <a:xfrm>
            <a:off x="10160001" y="1566651"/>
            <a:ext cx="2946400" cy="1357336"/>
          </a:xfrm>
          <a:prstGeom prst="beve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A6D0AE-6950-46E9-A21C-C8D184798DF6}"/>
              </a:ext>
            </a:extLst>
          </p:cNvPr>
          <p:cNvSpPr txBox="1"/>
          <p:nvPr/>
        </p:nvSpPr>
        <p:spPr>
          <a:xfrm>
            <a:off x="666749" y="6997184"/>
            <a:ext cx="2387600" cy="369332"/>
          </a:xfrm>
          <a:prstGeom prst="rect">
            <a:avLst/>
          </a:prstGeom>
          <a:noFill/>
        </p:spPr>
        <p:txBody>
          <a:bodyPr wrap="square" rtlCol="0">
            <a:spAutoFit/>
          </a:bodyPr>
          <a:lstStyle/>
          <a:p>
            <a:r>
              <a:rPr lang="en-US" b="1" dirty="0">
                <a:solidFill>
                  <a:schemeClr val="bg1"/>
                </a:solidFill>
              </a:rPr>
              <a:t>DATA PREPROCESSING</a:t>
            </a:r>
          </a:p>
        </p:txBody>
      </p:sp>
      <p:sp>
        <p:nvSpPr>
          <p:cNvPr id="10" name="TextBox 9">
            <a:extLst>
              <a:ext uri="{FF2B5EF4-FFF2-40B4-BE49-F238E27FC236}">
                <a16:creationId xmlns:a16="http://schemas.microsoft.com/office/drawing/2014/main" id="{9E1092DC-C20C-9A88-4F41-95C24F750902}"/>
              </a:ext>
            </a:extLst>
          </p:cNvPr>
          <p:cNvSpPr txBox="1"/>
          <p:nvPr/>
        </p:nvSpPr>
        <p:spPr>
          <a:xfrm>
            <a:off x="4019551" y="5354407"/>
            <a:ext cx="2082800" cy="369332"/>
          </a:xfrm>
          <a:prstGeom prst="rect">
            <a:avLst/>
          </a:prstGeom>
          <a:noFill/>
        </p:spPr>
        <p:txBody>
          <a:bodyPr wrap="square" rtlCol="0">
            <a:spAutoFit/>
          </a:bodyPr>
          <a:lstStyle/>
          <a:p>
            <a:r>
              <a:rPr lang="en-US" b="1" dirty="0">
                <a:solidFill>
                  <a:schemeClr val="bg1"/>
                </a:solidFill>
              </a:rPr>
              <a:t>DATA PREPARATION</a:t>
            </a:r>
          </a:p>
        </p:txBody>
      </p:sp>
      <p:sp>
        <p:nvSpPr>
          <p:cNvPr id="12" name="TextBox 11">
            <a:extLst>
              <a:ext uri="{FF2B5EF4-FFF2-40B4-BE49-F238E27FC236}">
                <a16:creationId xmlns:a16="http://schemas.microsoft.com/office/drawing/2014/main" id="{F9DBF5DE-F809-BA5F-8448-B33C4FD199DB}"/>
              </a:ext>
            </a:extLst>
          </p:cNvPr>
          <p:cNvSpPr txBox="1"/>
          <p:nvPr/>
        </p:nvSpPr>
        <p:spPr>
          <a:xfrm>
            <a:off x="7242176" y="3681609"/>
            <a:ext cx="2082800" cy="369332"/>
          </a:xfrm>
          <a:prstGeom prst="rect">
            <a:avLst/>
          </a:prstGeom>
          <a:noFill/>
        </p:spPr>
        <p:txBody>
          <a:bodyPr wrap="square" rtlCol="0">
            <a:spAutoFit/>
          </a:bodyPr>
          <a:lstStyle/>
          <a:p>
            <a:r>
              <a:rPr lang="en-US" b="1" dirty="0">
                <a:solidFill>
                  <a:schemeClr val="bg1"/>
                </a:solidFill>
              </a:rPr>
              <a:t>MODEL TRAINING </a:t>
            </a:r>
          </a:p>
        </p:txBody>
      </p:sp>
      <p:sp>
        <p:nvSpPr>
          <p:cNvPr id="13" name="TextBox 12">
            <a:extLst>
              <a:ext uri="{FF2B5EF4-FFF2-40B4-BE49-F238E27FC236}">
                <a16:creationId xmlns:a16="http://schemas.microsoft.com/office/drawing/2014/main" id="{7B55B09E-9C3A-EDE1-98D4-F477997512FB}"/>
              </a:ext>
            </a:extLst>
          </p:cNvPr>
          <p:cNvSpPr txBox="1"/>
          <p:nvPr/>
        </p:nvSpPr>
        <p:spPr>
          <a:xfrm>
            <a:off x="10756901" y="2060653"/>
            <a:ext cx="2082800" cy="369332"/>
          </a:xfrm>
          <a:prstGeom prst="rect">
            <a:avLst/>
          </a:prstGeom>
          <a:noFill/>
        </p:spPr>
        <p:txBody>
          <a:bodyPr wrap="square" rtlCol="0">
            <a:spAutoFit/>
          </a:bodyPr>
          <a:lstStyle/>
          <a:p>
            <a:r>
              <a:rPr lang="en-US" b="1" dirty="0">
                <a:solidFill>
                  <a:schemeClr val="bg1"/>
                </a:solidFill>
              </a:rPr>
              <a:t>MODEL TESTING  </a:t>
            </a:r>
          </a:p>
        </p:txBody>
      </p:sp>
      <p:sp>
        <p:nvSpPr>
          <p:cNvPr id="14" name="Right Arrow 13">
            <a:extLst>
              <a:ext uri="{FF2B5EF4-FFF2-40B4-BE49-F238E27FC236}">
                <a16:creationId xmlns:a16="http://schemas.microsoft.com/office/drawing/2014/main" id="{2F04E3E4-64C7-2FB8-6A89-DDC5A49A515A}"/>
              </a:ext>
            </a:extLst>
          </p:cNvPr>
          <p:cNvSpPr/>
          <p:nvPr/>
        </p:nvSpPr>
        <p:spPr>
          <a:xfrm rot="20023905">
            <a:off x="-396843" y="4160244"/>
            <a:ext cx="11087435" cy="793750"/>
          </a:xfrm>
          <a:prstGeom prst="rightArrow">
            <a:avLst/>
          </a:prstGeom>
          <a:solidFill>
            <a:schemeClr val="accent1">
              <a:alpha val="2941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520ABB91-AC87-CC5A-B00A-1AF0A3B247AA}"/>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564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444499"/>
          </a:xfrm>
          <a:prstGeom prst="rect">
            <a:avLst/>
          </a:prstGeom>
        </p:spPr>
      </p:pic>
      <p:sp>
        <p:nvSpPr>
          <p:cNvPr id="3" name="Text 0"/>
          <p:cNvSpPr/>
          <p:nvPr/>
        </p:nvSpPr>
        <p:spPr>
          <a:xfrm>
            <a:off x="120690" y="6213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Data Preprocessing</a:t>
            </a:r>
            <a:endParaRPr lang="en-US" sz="4450" dirty="0"/>
          </a:p>
        </p:txBody>
      </p:sp>
      <p:sp>
        <p:nvSpPr>
          <p:cNvPr id="4" name="Shape 1"/>
          <p:cNvSpPr/>
          <p:nvPr/>
        </p:nvSpPr>
        <p:spPr>
          <a:xfrm>
            <a:off x="278924" y="1507053"/>
            <a:ext cx="4196358" cy="1685092"/>
          </a:xfrm>
          <a:prstGeom prst="roundRect">
            <a:avLst>
              <a:gd name="adj" fmla="val 5654"/>
            </a:avLst>
          </a:prstGeom>
          <a:solidFill>
            <a:srgbClr val="283157"/>
          </a:solidFill>
          <a:ln w="7620">
            <a:solidFill>
              <a:srgbClr val="414A70"/>
            </a:solidFill>
            <a:prstDash val="solid"/>
          </a:ln>
        </p:spPr>
        <p:txBody>
          <a:bodyPr/>
          <a:lstStyle/>
          <a:p>
            <a:endParaRPr lang="en-US"/>
          </a:p>
        </p:txBody>
      </p:sp>
      <p:sp>
        <p:nvSpPr>
          <p:cNvPr id="5" name="Text 2"/>
          <p:cNvSpPr/>
          <p:nvPr/>
        </p:nvSpPr>
        <p:spPr>
          <a:xfrm>
            <a:off x="418624" y="157505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Normalization</a:t>
            </a:r>
            <a:endParaRPr lang="en-US" sz="2200" dirty="0"/>
          </a:p>
        </p:txBody>
      </p:sp>
      <p:sp>
        <p:nvSpPr>
          <p:cNvPr id="6" name="Text 3"/>
          <p:cNvSpPr/>
          <p:nvPr/>
        </p:nvSpPr>
        <p:spPr>
          <a:xfrm>
            <a:off x="418624" y="2106274"/>
            <a:ext cx="3727490"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Min-Max scaling for consistent data ranges</a:t>
            </a:r>
            <a:endParaRPr lang="en-US" sz="1750" dirty="0"/>
          </a:p>
        </p:txBody>
      </p:sp>
      <p:pic>
        <p:nvPicPr>
          <p:cNvPr id="1026" name="Picture 2">
            <a:extLst>
              <a:ext uri="{FF2B5EF4-FFF2-40B4-BE49-F238E27FC236}">
                <a16:creationId xmlns:a16="http://schemas.microsoft.com/office/drawing/2014/main" id="{4F378419-C1B8-5318-D58A-00B9AA9AB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514" y="621387"/>
            <a:ext cx="7924800" cy="2882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B608FA3-3761-B5CD-238D-55F769BBF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876" y="3892550"/>
            <a:ext cx="8534400" cy="4203700"/>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1">
            <a:extLst>
              <a:ext uri="{FF2B5EF4-FFF2-40B4-BE49-F238E27FC236}">
                <a16:creationId xmlns:a16="http://schemas.microsoft.com/office/drawing/2014/main" id="{CD535DA3-A022-AF9F-F9B0-BC10D0182CA6}"/>
              </a:ext>
            </a:extLst>
          </p:cNvPr>
          <p:cNvSpPr/>
          <p:nvPr/>
        </p:nvSpPr>
        <p:spPr>
          <a:xfrm>
            <a:off x="280016" y="3615253"/>
            <a:ext cx="4196358" cy="3992960"/>
          </a:xfrm>
          <a:prstGeom prst="roundRect">
            <a:avLst>
              <a:gd name="adj" fmla="val 5654"/>
            </a:avLst>
          </a:prstGeom>
          <a:solidFill>
            <a:srgbClr val="283157"/>
          </a:solidFill>
          <a:ln w="7620">
            <a:solidFill>
              <a:srgbClr val="414A70"/>
            </a:solidFill>
            <a:prstDash val="solid"/>
          </a:ln>
        </p:spPr>
        <p:txBody>
          <a:bodyPr/>
          <a:lstStyle/>
          <a:p>
            <a:r>
              <a:rPr lang="en-US" b="1" dirty="0">
                <a:solidFill>
                  <a:schemeClr val="bg1"/>
                </a:solidFill>
              </a:rPr>
              <a:t>Why?</a:t>
            </a:r>
          </a:p>
          <a:p>
            <a:r>
              <a:rPr lang="en-US" dirty="0">
                <a:solidFill>
                  <a:schemeClr val="bg1"/>
                </a:solidFill>
              </a:rPr>
              <a:t>Features with larger scales dominate the learning process, skewing the model's weight updates during training.</a:t>
            </a:r>
          </a:p>
          <a:p>
            <a:endParaRPr lang="en-US" dirty="0">
              <a:solidFill>
                <a:schemeClr val="bg1"/>
              </a:solidFill>
            </a:endParaRPr>
          </a:p>
          <a:p>
            <a:r>
              <a:rPr lang="en-US" dirty="0">
                <a:solidFill>
                  <a:schemeClr val="bg1"/>
                </a:solidFill>
              </a:rPr>
              <a:t>Min-Max scaling method, in this dataset is to rescale the data into a specified range, [0, 1]</a:t>
            </a:r>
          </a:p>
        </p:txBody>
      </p:sp>
      <p:sp>
        <p:nvSpPr>
          <p:cNvPr id="15" name="Down Arrow 14">
            <a:extLst>
              <a:ext uri="{FF2B5EF4-FFF2-40B4-BE49-F238E27FC236}">
                <a16:creationId xmlns:a16="http://schemas.microsoft.com/office/drawing/2014/main" id="{49CB08D5-4233-4C2E-1081-5222FC01E842}"/>
              </a:ext>
            </a:extLst>
          </p:cNvPr>
          <p:cNvSpPr/>
          <p:nvPr/>
        </p:nvSpPr>
        <p:spPr>
          <a:xfrm>
            <a:off x="9791700" y="3404513"/>
            <a:ext cx="279400" cy="7102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5C7B4-BB17-7F83-46E8-954FC721090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27FB1F1-99D9-9F33-D27E-87DFD71174E6}"/>
              </a:ext>
            </a:extLst>
          </p:cNvPr>
          <p:cNvPicPr>
            <a:picLocks noChangeAspect="1"/>
          </p:cNvPicPr>
          <p:nvPr/>
        </p:nvPicPr>
        <p:blipFill>
          <a:blip r:embed="rId3"/>
          <a:stretch>
            <a:fillRect/>
          </a:stretch>
        </p:blipFill>
        <p:spPr>
          <a:xfrm>
            <a:off x="0" y="1"/>
            <a:ext cx="14630400" cy="444499"/>
          </a:xfrm>
          <a:prstGeom prst="rect">
            <a:avLst/>
          </a:prstGeom>
        </p:spPr>
      </p:pic>
      <p:sp>
        <p:nvSpPr>
          <p:cNvPr id="3" name="Text 0">
            <a:extLst>
              <a:ext uri="{FF2B5EF4-FFF2-40B4-BE49-F238E27FC236}">
                <a16:creationId xmlns:a16="http://schemas.microsoft.com/office/drawing/2014/main" id="{10FB59F2-55AE-2C2D-429D-05BF6251F441}"/>
              </a:ext>
            </a:extLst>
          </p:cNvPr>
          <p:cNvSpPr/>
          <p:nvPr/>
        </p:nvSpPr>
        <p:spPr>
          <a:xfrm>
            <a:off x="120690" y="6213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Data Preprocessing</a:t>
            </a:r>
            <a:endParaRPr lang="en-US" sz="4450" dirty="0"/>
          </a:p>
        </p:txBody>
      </p:sp>
      <p:sp>
        <p:nvSpPr>
          <p:cNvPr id="4" name="Shape 1">
            <a:extLst>
              <a:ext uri="{FF2B5EF4-FFF2-40B4-BE49-F238E27FC236}">
                <a16:creationId xmlns:a16="http://schemas.microsoft.com/office/drawing/2014/main" id="{7316F691-30D7-3439-A771-AC9C383F2C4C}"/>
              </a:ext>
            </a:extLst>
          </p:cNvPr>
          <p:cNvSpPr/>
          <p:nvPr/>
        </p:nvSpPr>
        <p:spPr>
          <a:xfrm>
            <a:off x="278924" y="1507053"/>
            <a:ext cx="4196358" cy="1685092"/>
          </a:xfrm>
          <a:prstGeom prst="roundRect">
            <a:avLst>
              <a:gd name="adj" fmla="val 5654"/>
            </a:avLst>
          </a:prstGeom>
          <a:solidFill>
            <a:srgbClr val="283157"/>
          </a:solidFill>
          <a:ln w="7620">
            <a:solidFill>
              <a:srgbClr val="414A70"/>
            </a:solidFill>
            <a:prstDash val="solid"/>
          </a:ln>
        </p:spPr>
        <p:txBody>
          <a:bodyPr/>
          <a:lstStyle/>
          <a:p>
            <a:endParaRPr lang="en-US"/>
          </a:p>
        </p:txBody>
      </p:sp>
      <p:sp>
        <p:nvSpPr>
          <p:cNvPr id="5" name="Text 2">
            <a:extLst>
              <a:ext uri="{FF2B5EF4-FFF2-40B4-BE49-F238E27FC236}">
                <a16:creationId xmlns:a16="http://schemas.microsoft.com/office/drawing/2014/main" id="{920DFA17-31F0-06F6-51F8-24B490D69AF7}"/>
              </a:ext>
            </a:extLst>
          </p:cNvPr>
          <p:cNvSpPr/>
          <p:nvPr/>
        </p:nvSpPr>
        <p:spPr>
          <a:xfrm>
            <a:off x="418624" y="1575057"/>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Handling Missing Data</a:t>
            </a:r>
            <a:endParaRPr lang="en-US" sz="2200" dirty="0"/>
          </a:p>
          <a:p>
            <a:pPr marL="0" indent="0">
              <a:lnSpc>
                <a:spcPts val="2750"/>
              </a:lnSpc>
              <a:buNone/>
            </a:pPr>
            <a:endParaRPr lang="en-US" sz="2200" dirty="0"/>
          </a:p>
        </p:txBody>
      </p:sp>
      <p:sp>
        <p:nvSpPr>
          <p:cNvPr id="6" name="Text 3">
            <a:extLst>
              <a:ext uri="{FF2B5EF4-FFF2-40B4-BE49-F238E27FC236}">
                <a16:creationId xmlns:a16="http://schemas.microsoft.com/office/drawing/2014/main" id="{3CF135D2-0E1B-3F37-2A12-F884A4EA6A68}"/>
              </a:ext>
            </a:extLst>
          </p:cNvPr>
          <p:cNvSpPr/>
          <p:nvPr/>
        </p:nvSpPr>
        <p:spPr>
          <a:xfrm>
            <a:off x="418624" y="2106274"/>
            <a:ext cx="3727490" cy="725805"/>
          </a:xfrm>
          <a:prstGeom prst="rect">
            <a:avLst/>
          </a:prstGeom>
          <a:noFill/>
          <a:ln/>
        </p:spPr>
        <p:txBody>
          <a:bodyPr wrap="square" lIns="0" tIns="0" rIns="0" bIns="0" rtlCol="0" anchor="t"/>
          <a:lstStyle/>
          <a:p>
            <a:pPr marL="0" indent="0">
              <a:lnSpc>
                <a:spcPts val="2850"/>
              </a:lnSpc>
              <a:buNone/>
            </a:pPr>
            <a:r>
              <a:rPr lang="en-US" sz="2000" dirty="0">
                <a:solidFill>
                  <a:srgbClr val="EBECEF"/>
                </a:solidFill>
                <a:ea typeface="Epilogue" pitchFamily="34" charset="-122"/>
                <a:cs typeface="Epilogue" pitchFamily="34" charset="-120"/>
              </a:rPr>
              <a:t>Zero imputation to handle incomplete datasets</a:t>
            </a:r>
            <a:endParaRPr lang="en-US" sz="2000" dirty="0"/>
          </a:p>
        </p:txBody>
      </p:sp>
      <p:sp>
        <p:nvSpPr>
          <p:cNvPr id="13" name="Shape 1">
            <a:extLst>
              <a:ext uri="{FF2B5EF4-FFF2-40B4-BE49-F238E27FC236}">
                <a16:creationId xmlns:a16="http://schemas.microsoft.com/office/drawing/2014/main" id="{9544DD4D-FE9F-AEF2-AF58-B3B1B9006E9C}"/>
              </a:ext>
            </a:extLst>
          </p:cNvPr>
          <p:cNvSpPr/>
          <p:nvPr/>
        </p:nvSpPr>
        <p:spPr>
          <a:xfrm>
            <a:off x="278924" y="3615252"/>
            <a:ext cx="4196358" cy="3382447"/>
          </a:xfrm>
          <a:prstGeom prst="roundRect">
            <a:avLst>
              <a:gd name="adj" fmla="val 5654"/>
            </a:avLst>
          </a:prstGeom>
          <a:solidFill>
            <a:srgbClr val="283157"/>
          </a:solidFill>
          <a:ln w="7620">
            <a:solidFill>
              <a:srgbClr val="414A70"/>
            </a:solidFill>
            <a:prstDash val="solid"/>
          </a:ln>
        </p:spPr>
        <p:txBody>
          <a:bodyPr/>
          <a:lstStyle/>
          <a:p>
            <a:r>
              <a:rPr lang="en-US" b="1" dirty="0">
                <a:solidFill>
                  <a:schemeClr val="bg1"/>
                </a:solidFill>
              </a:rPr>
              <a:t>Why?</a:t>
            </a:r>
          </a:p>
          <a:p>
            <a:r>
              <a:rPr lang="en-US" sz="2000" dirty="0">
                <a:solidFill>
                  <a:schemeClr val="bg1"/>
                </a:solidFill>
              </a:rPr>
              <a:t>Missing data reduces the completeness of your dataset, making it harder for models to identify patterns or relationships. Handling missing data is essential in machine learning and data analysis because missing values can significantly impact the quality and accuracy of models</a:t>
            </a:r>
          </a:p>
          <a:p>
            <a:endParaRPr lang="en-US" dirty="0">
              <a:solidFill>
                <a:schemeClr val="bg1"/>
              </a:solidFill>
            </a:endParaRPr>
          </a:p>
        </p:txBody>
      </p:sp>
      <p:pic>
        <p:nvPicPr>
          <p:cNvPr id="3074" name="Picture 2">
            <a:extLst>
              <a:ext uri="{FF2B5EF4-FFF2-40B4-BE49-F238E27FC236}">
                <a16:creationId xmlns:a16="http://schemas.microsoft.com/office/drawing/2014/main" id="{FC2122D2-5E62-C8F8-1075-F8741793A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4010" y="634605"/>
            <a:ext cx="8542220" cy="3538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5C1EBE3-E53A-AE35-ADF4-801B07EF69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4010" y="4424519"/>
            <a:ext cx="8542220" cy="3708400"/>
          </a:xfrm>
          <a:prstGeom prst="rect">
            <a:avLst/>
          </a:prstGeom>
          <a:noFill/>
          <a:extLst>
            <a:ext uri="{909E8E84-426E-40DD-AFC4-6F175D3DCCD1}">
              <a14:hiddenFill xmlns:a14="http://schemas.microsoft.com/office/drawing/2010/main">
                <a:solidFill>
                  <a:srgbClr val="FFFFFF"/>
                </a:solidFill>
              </a14:hiddenFill>
            </a:ext>
          </a:extLst>
        </p:spPr>
      </p:pic>
      <p:sp>
        <p:nvSpPr>
          <p:cNvPr id="7" name="Down Arrow 6">
            <a:extLst>
              <a:ext uri="{FF2B5EF4-FFF2-40B4-BE49-F238E27FC236}">
                <a16:creationId xmlns:a16="http://schemas.microsoft.com/office/drawing/2014/main" id="{7624BB80-D2F7-6210-4B1B-30B26E760898}"/>
              </a:ext>
            </a:extLst>
          </p:cNvPr>
          <p:cNvSpPr/>
          <p:nvPr/>
        </p:nvSpPr>
        <p:spPr>
          <a:xfrm>
            <a:off x="10248900" y="4050905"/>
            <a:ext cx="317500" cy="5715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773C23B-2D60-CC6F-CA1B-EFF7CC7EBCC7}"/>
              </a:ext>
            </a:extLst>
          </p:cNvPr>
          <p:cNvSpPr/>
          <p:nvPr/>
        </p:nvSpPr>
        <p:spPr>
          <a:xfrm>
            <a:off x="6070600" y="3746500"/>
            <a:ext cx="4495800" cy="190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1E662F-282F-FD13-798E-64A76BF114C3}"/>
              </a:ext>
            </a:extLst>
          </p:cNvPr>
          <p:cNvSpPr/>
          <p:nvPr/>
        </p:nvSpPr>
        <p:spPr>
          <a:xfrm>
            <a:off x="5911850" y="7696200"/>
            <a:ext cx="4495800" cy="1905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8529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F2132-231B-0E2E-567F-B915DEEF2EA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1C19A66-201B-675E-6289-6D07988A8959}"/>
              </a:ext>
            </a:extLst>
          </p:cNvPr>
          <p:cNvPicPr>
            <a:picLocks noChangeAspect="1"/>
          </p:cNvPicPr>
          <p:nvPr/>
        </p:nvPicPr>
        <p:blipFill>
          <a:blip r:embed="rId3"/>
          <a:stretch>
            <a:fillRect/>
          </a:stretch>
        </p:blipFill>
        <p:spPr>
          <a:xfrm>
            <a:off x="0" y="1"/>
            <a:ext cx="14630400" cy="444499"/>
          </a:xfrm>
          <a:prstGeom prst="rect">
            <a:avLst/>
          </a:prstGeom>
        </p:spPr>
      </p:pic>
      <p:sp>
        <p:nvSpPr>
          <p:cNvPr id="3" name="Text 0">
            <a:extLst>
              <a:ext uri="{FF2B5EF4-FFF2-40B4-BE49-F238E27FC236}">
                <a16:creationId xmlns:a16="http://schemas.microsoft.com/office/drawing/2014/main" id="{06A2EBD1-8595-66F1-E7A6-F343A443099F}"/>
              </a:ext>
            </a:extLst>
          </p:cNvPr>
          <p:cNvSpPr/>
          <p:nvPr/>
        </p:nvSpPr>
        <p:spPr>
          <a:xfrm>
            <a:off x="120690" y="62138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Data Preprocessing</a:t>
            </a:r>
            <a:endParaRPr lang="en-US" sz="4450" dirty="0"/>
          </a:p>
        </p:txBody>
      </p:sp>
      <p:sp>
        <p:nvSpPr>
          <p:cNvPr id="4" name="Shape 1">
            <a:extLst>
              <a:ext uri="{FF2B5EF4-FFF2-40B4-BE49-F238E27FC236}">
                <a16:creationId xmlns:a16="http://schemas.microsoft.com/office/drawing/2014/main" id="{18A1A6A8-FEA1-1872-4939-6E727E3EA874}"/>
              </a:ext>
            </a:extLst>
          </p:cNvPr>
          <p:cNvSpPr/>
          <p:nvPr/>
        </p:nvSpPr>
        <p:spPr>
          <a:xfrm>
            <a:off x="278924" y="1507053"/>
            <a:ext cx="4196358" cy="1685092"/>
          </a:xfrm>
          <a:prstGeom prst="roundRect">
            <a:avLst>
              <a:gd name="adj" fmla="val 5654"/>
            </a:avLst>
          </a:prstGeom>
          <a:solidFill>
            <a:srgbClr val="283157"/>
          </a:solidFill>
          <a:ln w="7620">
            <a:solidFill>
              <a:srgbClr val="414A70"/>
            </a:solidFill>
            <a:prstDash val="solid"/>
          </a:ln>
        </p:spPr>
        <p:txBody>
          <a:bodyPr/>
          <a:lstStyle/>
          <a:p>
            <a:endParaRPr lang="en-US"/>
          </a:p>
        </p:txBody>
      </p:sp>
      <p:sp>
        <p:nvSpPr>
          <p:cNvPr id="5" name="Text 2">
            <a:extLst>
              <a:ext uri="{FF2B5EF4-FFF2-40B4-BE49-F238E27FC236}">
                <a16:creationId xmlns:a16="http://schemas.microsoft.com/office/drawing/2014/main" id="{95796251-54DA-DCE2-128D-0A3B349059D1}"/>
              </a:ext>
            </a:extLst>
          </p:cNvPr>
          <p:cNvSpPr/>
          <p:nvPr/>
        </p:nvSpPr>
        <p:spPr>
          <a:xfrm>
            <a:off x="418624" y="1575057"/>
            <a:ext cx="283523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Label Encoding</a:t>
            </a:r>
            <a:endParaRPr lang="en-US" sz="2200" dirty="0"/>
          </a:p>
          <a:p>
            <a:pPr marL="0" indent="0">
              <a:lnSpc>
                <a:spcPts val="2750"/>
              </a:lnSpc>
              <a:buNone/>
            </a:pPr>
            <a:endParaRPr lang="en-US" sz="2200" dirty="0"/>
          </a:p>
        </p:txBody>
      </p:sp>
      <p:sp>
        <p:nvSpPr>
          <p:cNvPr id="6" name="Text 3">
            <a:extLst>
              <a:ext uri="{FF2B5EF4-FFF2-40B4-BE49-F238E27FC236}">
                <a16:creationId xmlns:a16="http://schemas.microsoft.com/office/drawing/2014/main" id="{481B81D3-26FC-B742-C992-473D6689E1BB}"/>
              </a:ext>
            </a:extLst>
          </p:cNvPr>
          <p:cNvSpPr/>
          <p:nvPr/>
        </p:nvSpPr>
        <p:spPr>
          <a:xfrm>
            <a:off x="418624" y="2106274"/>
            <a:ext cx="3727490" cy="725805"/>
          </a:xfrm>
          <a:prstGeom prst="rect">
            <a:avLst/>
          </a:prstGeom>
          <a:noFill/>
          <a:ln/>
        </p:spPr>
        <p:txBody>
          <a:bodyPr wrap="square" lIns="0" tIns="0" rIns="0" bIns="0" rtlCol="0" anchor="t"/>
          <a:lstStyle/>
          <a:p>
            <a:pPr>
              <a:lnSpc>
                <a:spcPts val="2850"/>
              </a:lnSpc>
            </a:pPr>
            <a:r>
              <a:rPr lang="en-US" sz="1750" dirty="0">
                <a:solidFill>
                  <a:srgbClr val="EBECEF"/>
                </a:solidFill>
                <a:latin typeface="Epilogue" pitchFamily="34" charset="0"/>
                <a:ea typeface="Epilogue" pitchFamily="34" charset="-122"/>
                <a:cs typeface="Epilogue" pitchFamily="34" charset="-120"/>
              </a:rPr>
              <a:t>Convert categorical variables to numerical format</a:t>
            </a:r>
            <a:endParaRPr lang="en-US" sz="1750" dirty="0"/>
          </a:p>
          <a:p>
            <a:pPr marL="0" indent="0">
              <a:lnSpc>
                <a:spcPts val="2850"/>
              </a:lnSpc>
              <a:buNone/>
            </a:pPr>
            <a:endParaRPr lang="en-US" sz="1750" dirty="0"/>
          </a:p>
        </p:txBody>
      </p:sp>
      <p:sp>
        <p:nvSpPr>
          <p:cNvPr id="13" name="Shape 1">
            <a:extLst>
              <a:ext uri="{FF2B5EF4-FFF2-40B4-BE49-F238E27FC236}">
                <a16:creationId xmlns:a16="http://schemas.microsoft.com/office/drawing/2014/main" id="{6B748ED6-B45C-8F34-46C0-11943A9C44E0}"/>
              </a:ext>
            </a:extLst>
          </p:cNvPr>
          <p:cNvSpPr/>
          <p:nvPr/>
        </p:nvSpPr>
        <p:spPr>
          <a:xfrm>
            <a:off x="278924" y="3615252"/>
            <a:ext cx="4196358" cy="3538381"/>
          </a:xfrm>
          <a:prstGeom prst="roundRect">
            <a:avLst>
              <a:gd name="adj" fmla="val 5654"/>
            </a:avLst>
          </a:prstGeom>
          <a:solidFill>
            <a:srgbClr val="283157"/>
          </a:solidFill>
          <a:ln w="7620">
            <a:solidFill>
              <a:srgbClr val="414A70"/>
            </a:solidFill>
            <a:prstDash val="solid"/>
          </a:ln>
        </p:spPr>
        <p:txBody>
          <a:bodyPr/>
          <a:lstStyle/>
          <a:p>
            <a:r>
              <a:rPr lang="en-US" b="1" dirty="0">
                <a:solidFill>
                  <a:schemeClr val="bg1"/>
                </a:solidFill>
              </a:rPr>
              <a:t>Why?</a:t>
            </a:r>
          </a:p>
          <a:p>
            <a:r>
              <a:rPr lang="en-US" dirty="0">
                <a:solidFill>
                  <a:schemeClr val="bg1"/>
                </a:solidFill>
              </a:rPr>
              <a:t>Most machine learning algorithms (e.g., logistic regression, support vector machines, neural networks) work with numerical data and cannot process categorical data directly.</a:t>
            </a:r>
          </a:p>
          <a:p>
            <a:r>
              <a:rPr lang="en-US" dirty="0">
                <a:solidFill>
                  <a:schemeClr val="bg1"/>
                </a:solidFill>
              </a:rPr>
              <a:t>Label encoding is used to convert categorical data (non-numeric data) into a numerical format, enabling it to be utilized by machine learning algorithms that require numerical input</a:t>
            </a:r>
            <a:r>
              <a:rPr lang="en-US" dirty="0"/>
              <a:t>.</a:t>
            </a:r>
            <a:endParaRPr lang="en-US" dirty="0">
              <a:solidFill>
                <a:schemeClr val="bg1"/>
              </a:solidFill>
            </a:endParaRPr>
          </a:p>
        </p:txBody>
      </p:sp>
      <p:pic>
        <p:nvPicPr>
          <p:cNvPr id="5124" name="Picture 4">
            <a:extLst>
              <a:ext uri="{FF2B5EF4-FFF2-40B4-BE49-F238E27FC236}">
                <a16:creationId xmlns:a16="http://schemas.microsoft.com/office/drawing/2014/main" id="{BF32CB26-7F4A-341D-C13D-554240D42D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80" y="768445"/>
            <a:ext cx="8495251" cy="232188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BCB95A5E-FFF9-385C-DBD3-D4A66E414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1900" y="3554513"/>
            <a:ext cx="2997676" cy="45105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computer program&#10;&#10;Description automatically generated">
            <a:extLst>
              <a:ext uri="{FF2B5EF4-FFF2-40B4-BE49-F238E27FC236}">
                <a16:creationId xmlns:a16="http://schemas.microsoft.com/office/drawing/2014/main" id="{F0E35065-64F4-EB7E-1679-C5965CA17BBA}"/>
              </a:ext>
            </a:extLst>
          </p:cNvPr>
          <p:cNvPicPr>
            <a:picLocks noChangeAspect="1"/>
          </p:cNvPicPr>
          <p:nvPr/>
        </p:nvPicPr>
        <p:blipFill>
          <a:blip r:embed="rId6"/>
          <a:stretch>
            <a:fillRect/>
          </a:stretch>
        </p:blipFill>
        <p:spPr>
          <a:xfrm>
            <a:off x="6057980" y="3922774"/>
            <a:ext cx="4196358" cy="3538381"/>
          </a:xfrm>
          <a:prstGeom prst="rect">
            <a:avLst/>
          </a:prstGeom>
        </p:spPr>
      </p:pic>
      <p:sp>
        <p:nvSpPr>
          <p:cNvPr id="10" name="Down Arrow 9">
            <a:extLst>
              <a:ext uri="{FF2B5EF4-FFF2-40B4-BE49-F238E27FC236}">
                <a16:creationId xmlns:a16="http://schemas.microsoft.com/office/drawing/2014/main" id="{84CC9297-D4D7-8C63-831B-9CFD4E22CFA2}"/>
              </a:ext>
            </a:extLst>
          </p:cNvPr>
          <p:cNvSpPr/>
          <p:nvPr/>
        </p:nvSpPr>
        <p:spPr>
          <a:xfrm>
            <a:off x="7620000" y="3192145"/>
            <a:ext cx="536159" cy="8337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06315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52490" y="35016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Data Preparation</a:t>
            </a:r>
            <a:endParaRPr lang="en-US" sz="4450" dirty="0"/>
          </a:p>
        </p:txBody>
      </p:sp>
      <p:sp>
        <p:nvSpPr>
          <p:cNvPr id="3" name="Text 1"/>
          <p:cNvSpPr/>
          <p:nvPr/>
        </p:nvSpPr>
        <p:spPr>
          <a:xfrm>
            <a:off x="641390" y="1288751"/>
            <a:ext cx="3530441"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Class Imbalance Handling</a:t>
            </a:r>
            <a:endParaRPr lang="en-US" sz="2200" dirty="0"/>
          </a:p>
        </p:txBody>
      </p:sp>
      <p:pic>
        <p:nvPicPr>
          <p:cNvPr id="7170" name="Picture 2">
            <a:extLst>
              <a:ext uri="{FF2B5EF4-FFF2-40B4-BE49-F238E27FC236}">
                <a16:creationId xmlns:a16="http://schemas.microsoft.com/office/drawing/2014/main" id="{623F8621-ADD5-A26D-7B58-A84FD5C2E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90" y="2927940"/>
            <a:ext cx="5143500" cy="23294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E6790E-6C54-B890-7736-BE43FD186708}"/>
              </a:ext>
            </a:extLst>
          </p:cNvPr>
          <p:cNvSpPr txBox="1"/>
          <p:nvPr/>
        </p:nvSpPr>
        <p:spPr>
          <a:xfrm>
            <a:off x="514231" y="1708479"/>
            <a:ext cx="7315200" cy="434158"/>
          </a:xfrm>
          <a:prstGeom prst="rect">
            <a:avLst/>
          </a:prstGeom>
          <a:noFill/>
        </p:spPr>
        <p:txBody>
          <a:bodyPr wrap="square">
            <a:spAutoFit/>
          </a:bodyPr>
          <a:lstStyle/>
          <a:p>
            <a:pPr marL="0" indent="0">
              <a:lnSpc>
                <a:spcPts val="2850"/>
              </a:lnSpc>
              <a:buNone/>
            </a:pPr>
            <a:r>
              <a:rPr lang="en-US" sz="1800" dirty="0">
                <a:solidFill>
                  <a:srgbClr val="EBECEF"/>
                </a:solidFill>
                <a:latin typeface="Epilogue" pitchFamily="34" charset="0"/>
                <a:ea typeface="Epilogue" pitchFamily="34" charset="-122"/>
                <a:cs typeface="Epilogue" pitchFamily="34" charset="-120"/>
              </a:rPr>
              <a:t>SMOTE technique to generate synthetic samples</a:t>
            </a:r>
            <a:endParaRPr lang="en-US" sz="1800" dirty="0"/>
          </a:p>
        </p:txBody>
      </p:sp>
      <p:pic>
        <p:nvPicPr>
          <p:cNvPr id="7176" name="Picture 8">
            <a:extLst>
              <a:ext uri="{FF2B5EF4-FFF2-40B4-BE49-F238E27FC236}">
                <a16:creationId xmlns:a16="http://schemas.microsoft.com/office/drawing/2014/main" id="{DE5514E0-CF2F-3C31-E11D-E3C71FD6FA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171" y="564852"/>
            <a:ext cx="7924800" cy="64897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BE5D89C6-4FE0-94A5-B819-12AF821F2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171" y="564852"/>
            <a:ext cx="7924800" cy="6769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D11F297-FE58-33D3-CF22-9BF701FE36A9}"/>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7176"/>
                                        </p:tgtEl>
                                        <p:attrNameLst>
                                          <p:attrName>style.visibility</p:attrName>
                                        </p:attrNameLst>
                                      </p:cBhvr>
                                      <p:to>
                                        <p:strVal val="visible"/>
                                      </p:to>
                                    </p:set>
                                    <p:animEffect transition="in" filter="fade">
                                      <p:cBhvr>
                                        <p:cTn id="7" dur="800" decel="100000"/>
                                        <p:tgtEl>
                                          <p:spTgt spid="7176"/>
                                        </p:tgtEl>
                                      </p:cBhvr>
                                    </p:animEffect>
                                    <p:anim calcmode="lin" valueType="num">
                                      <p:cBhvr>
                                        <p:cTn id="8" dur="800" decel="100000" fill="hold"/>
                                        <p:tgtEl>
                                          <p:spTgt spid="7176"/>
                                        </p:tgtEl>
                                        <p:attrNameLst>
                                          <p:attrName>style.rotation</p:attrName>
                                        </p:attrNameLst>
                                      </p:cBhvr>
                                      <p:tavLst>
                                        <p:tav tm="0">
                                          <p:val>
                                            <p:fltVal val="-90"/>
                                          </p:val>
                                        </p:tav>
                                        <p:tav tm="100000">
                                          <p:val>
                                            <p:fltVal val="0"/>
                                          </p:val>
                                        </p:tav>
                                      </p:tavLst>
                                    </p:anim>
                                    <p:anim calcmode="lin" valueType="num">
                                      <p:cBhvr>
                                        <p:cTn id="9" dur="800" decel="100000" fill="hold"/>
                                        <p:tgtEl>
                                          <p:spTgt spid="7176"/>
                                        </p:tgtEl>
                                        <p:attrNameLst>
                                          <p:attrName>ppt_x</p:attrName>
                                        </p:attrNameLst>
                                      </p:cBhvr>
                                      <p:tavLst>
                                        <p:tav tm="0">
                                          <p:val>
                                            <p:strVal val="#ppt_x+0.4"/>
                                          </p:val>
                                        </p:tav>
                                        <p:tav tm="100000">
                                          <p:val>
                                            <p:strVal val="#ppt_x-0.05"/>
                                          </p:val>
                                        </p:tav>
                                      </p:tavLst>
                                    </p:anim>
                                    <p:anim calcmode="lin" valueType="num">
                                      <p:cBhvr>
                                        <p:cTn id="10" dur="800" decel="100000" fill="hold"/>
                                        <p:tgtEl>
                                          <p:spTgt spid="717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717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7176"/>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7180"/>
                                        </p:tgtEl>
                                        <p:attrNameLst>
                                          <p:attrName>style.visibility</p:attrName>
                                        </p:attrNameLst>
                                      </p:cBhvr>
                                      <p:to>
                                        <p:strVal val="visible"/>
                                      </p:to>
                                    </p:set>
                                    <p:anim calcmode="lin" valueType="num">
                                      <p:cBhvr additive="base">
                                        <p:cTn id="17" dur="500"/>
                                        <p:tgtEl>
                                          <p:spTgt spid="7180"/>
                                        </p:tgtEl>
                                        <p:attrNameLst>
                                          <p:attrName>ppt_y</p:attrName>
                                        </p:attrNameLst>
                                      </p:cBhvr>
                                      <p:tavLst>
                                        <p:tav tm="0">
                                          <p:val>
                                            <p:strVal val="#ppt_y+#ppt_h*1.125000"/>
                                          </p:val>
                                        </p:tav>
                                        <p:tav tm="100000">
                                          <p:val>
                                            <p:strVal val="#ppt_y"/>
                                          </p:val>
                                        </p:tav>
                                      </p:tavLst>
                                    </p:anim>
                                    <p:animEffect transition="in" filter="wipe(up)">
                                      <p:cBhvr>
                                        <p:cTn id="18"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4F680-73B5-272A-0764-5BBBEE141FA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E63E480-5B23-7BA8-917F-178891F50406}"/>
              </a:ext>
            </a:extLst>
          </p:cNvPr>
          <p:cNvSpPr/>
          <p:nvPr/>
        </p:nvSpPr>
        <p:spPr>
          <a:xfrm>
            <a:off x="552490" y="3501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a:extLst>
              <a:ext uri="{FF2B5EF4-FFF2-40B4-BE49-F238E27FC236}">
                <a16:creationId xmlns:a16="http://schemas.microsoft.com/office/drawing/2014/main" id="{E8B6E3AA-DB46-A211-CEFC-EF02318327A2}"/>
              </a:ext>
            </a:extLst>
          </p:cNvPr>
          <p:cNvSpPr/>
          <p:nvPr/>
        </p:nvSpPr>
        <p:spPr>
          <a:xfrm>
            <a:off x="412790" y="350162"/>
            <a:ext cx="4870410" cy="708779"/>
          </a:xfrm>
          <a:prstGeom prst="rect">
            <a:avLst/>
          </a:prstGeom>
          <a:noFill/>
          <a:ln/>
        </p:spPr>
        <p:txBody>
          <a:bodyPr wrap="none" lIns="0" tIns="0" rIns="0" bIns="0" rtlCol="0" anchor="t"/>
          <a:lstStyle/>
          <a:p>
            <a:pPr marL="0" indent="0">
              <a:lnSpc>
                <a:spcPts val="2750"/>
              </a:lnSpc>
              <a:buNone/>
            </a:pPr>
            <a:r>
              <a:rPr lang="en-US" sz="3200" b="1" dirty="0">
                <a:solidFill>
                  <a:srgbClr val="FFFFFF"/>
                </a:solidFill>
                <a:latin typeface="Fraunces Medium" pitchFamily="34" charset="0"/>
                <a:ea typeface="Fraunces Medium" pitchFamily="34" charset="-122"/>
                <a:cs typeface="Fraunces Medium" pitchFamily="34" charset="-120"/>
              </a:rPr>
              <a:t>Class Imbalance Handling</a:t>
            </a:r>
            <a:endParaRPr lang="en-US" sz="3200" b="1" dirty="0"/>
          </a:p>
        </p:txBody>
      </p:sp>
      <p:sp>
        <p:nvSpPr>
          <p:cNvPr id="8" name="TextBox 7">
            <a:extLst>
              <a:ext uri="{FF2B5EF4-FFF2-40B4-BE49-F238E27FC236}">
                <a16:creationId xmlns:a16="http://schemas.microsoft.com/office/drawing/2014/main" id="{20DDA7E9-8B81-F8AA-77A8-D57D60083A00}"/>
              </a:ext>
            </a:extLst>
          </p:cNvPr>
          <p:cNvSpPr txBox="1"/>
          <p:nvPr/>
        </p:nvSpPr>
        <p:spPr>
          <a:xfrm>
            <a:off x="298490" y="1159362"/>
            <a:ext cx="10991810" cy="491481"/>
          </a:xfrm>
          <a:prstGeom prst="rect">
            <a:avLst/>
          </a:prstGeom>
          <a:noFill/>
        </p:spPr>
        <p:txBody>
          <a:bodyPr wrap="square">
            <a:spAutoFit/>
          </a:bodyPr>
          <a:lstStyle/>
          <a:p>
            <a:pPr marL="0" indent="0">
              <a:lnSpc>
                <a:spcPts val="2850"/>
              </a:lnSpc>
              <a:buNone/>
            </a:pPr>
            <a:r>
              <a:rPr lang="en-US" sz="3600" b="1" dirty="0">
                <a:solidFill>
                  <a:srgbClr val="EBECEF"/>
                </a:solidFill>
                <a:latin typeface="Times New Roman" panose="02020603050405020304" pitchFamily="18" charset="0"/>
                <a:ea typeface="Epilogue" pitchFamily="34" charset="-122"/>
                <a:cs typeface="Times New Roman" panose="02020603050405020304" pitchFamily="18" charset="0"/>
              </a:rPr>
              <a:t>SMOTE  (Synthetic Minority Oversampling) </a:t>
            </a:r>
            <a:endParaRPr lang="en-US"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696D432-6DC2-E6E4-A0A4-9487E8692321}"/>
              </a:ext>
            </a:extLst>
          </p:cNvPr>
          <p:cNvSpPr txBox="1"/>
          <p:nvPr/>
        </p:nvSpPr>
        <p:spPr>
          <a:xfrm>
            <a:off x="552490" y="2133600"/>
            <a:ext cx="8705810"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SMOTE is an oversampling technique that generates synthetic samples for the minority class to balance the dataset. It creates new samples by interpolating between existing samples of the minority class, rather than simply duplicating them.</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For each sample in the minority class, SMOTE identifies its </a:t>
            </a:r>
            <a:r>
              <a:rPr lang="en-US" sz="2000" b="1" dirty="0">
                <a:solidFill>
                  <a:schemeClr val="bg1"/>
                </a:solidFill>
                <a:latin typeface="Times New Roman" panose="02020603050405020304" pitchFamily="18" charset="0"/>
                <a:cs typeface="Times New Roman" panose="02020603050405020304" pitchFamily="18" charset="0"/>
              </a:rPr>
              <a:t>k-nearest neighbors</a:t>
            </a:r>
            <a:r>
              <a:rPr lang="en-US" sz="2000" dirty="0">
                <a:solidFill>
                  <a:schemeClr val="bg1"/>
                </a:solidFill>
                <a:latin typeface="Times New Roman" panose="02020603050405020304" pitchFamily="18" charset="0"/>
                <a:cs typeface="Times New Roman" panose="02020603050405020304" pitchFamily="18" charset="0"/>
              </a:rPr>
              <a:t> (typically using Euclidean distance) in the feature space. The parameter k determines the number of neighbors to consider, and it is usually set to 5 by default.</a:t>
            </a:r>
          </a:p>
          <a:p>
            <a:pPr marL="342900" indent="-34290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A random neighbor is selected from the k-nearest neighbors of a minority class </a:t>
            </a:r>
            <a:r>
              <a:rPr lang="en-US" sz="2000" dirty="0" err="1">
                <a:solidFill>
                  <a:schemeClr val="bg1"/>
                </a:solidFill>
                <a:latin typeface="Times New Roman" panose="02020603050405020304" pitchFamily="18" charset="0"/>
                <a:cs typeface="Times New Roman" panose="02020603050405020304" pitchFamily="18" charset="0"/>
              </a:rPr>
              <a:t>sample.A</a:t>
            </a:r>
            <a:r>
              <a:rPr lang="en-US" sz="2000" dirty="0">
                <a:solidFill>
                  <a:schemeClr val="bg1"/>
                </a:solidFill>
                <a:latin typeface="Times New Roman" panose="02020603050405020304" pitchFamily="18" charset="0"/>
                <a:cs typeface="Times New Roman" panose="02020603050405020304" pitchFamily="18" charset="0"/>
              </a:rPr>
              <a:t> new synthetic sample is created along the line segment connecting the original sample and its selected neighbor.</a:t>
            </a:r>
          </a:p>
          <a:p>
            <a:r>
              <a:rPr lang="en-US" sz="2000" dirty="0">
                <a:solidFill>
                  <a:schemeClr val="bg1"/>
                </a:solidFill>
                <a:latin typeface="Times New Roman" panose="02020603050405020304" pitchFamily="18" charset="0"/>
                <a:cs typeface="Times New Roman" panose="02020603050405020304" pitchFamily="18" charset="0"/>
              </a:rPr>
              <a:t>      Mathematically: Synthetic Sample=xi+</a:t>
            </a:r>
            <a:r>
              <a:rPr lang="el-GR" sz="2000" dirty="0">
                <a:solidFill>
                  <a:schemeClr val="bg1"/>
                </a:solidFill>
                <a:latin typeface="Times New Roman" panose="02020603050405020304" pitchFamily="18" charset="0"/>
                <a:cs typeface="Times New Roman" panose="02020603050405020304" pitchFamily="18" charset="0"/>
              </a:rPr>
              <a:t>λ⋅(</a:t>
            </a:r>
            <a:r>
              <a:rPr lang="en-US" sz="2000" dirty="0" err="1">
                <a:solidFill>
                  <a:schemeClr val="bg1"/>
                </a:solidFill>
                <a:latin typeface="Times New Roman" panose="02020603050405020304" pitchFamily="18" charset="0"/>
                <a:cs typeface="Times New Roman" panose="02020603050405020304" pitchFamily="18" charset="0"/>
              </a:rPr>
              <a:t>xnn</a:t>
            </a:r>
            <a:r>
              <a:rPr lang="en-US" sz="2000" dirty="0">
                <a:solidFill>
                  <a:schemeClr val="bg1"/>
                </a:solidFill>
                <a:latin typeface="Times New Roman" panose="02020603050405020304" pitchFamily="18" charset="0"/>
                <a:cs typeface="Times New Roman" panose="02020603050405020304" pitchFamily="18" charset="0"/>
              </a:rPr>
              <a:t>−xi)</a:t>
            </a:r>
          </a:p>
        </p:txBody>
      </p:sp>
      <p:pic>
        <p:nvPicPr>
          <p:cNvPr id="6" name="Picture 5">
            <a:extLst>
              <a:ext uri="{FF2B5EF4-FFF2-40B4-BE49-F238E27FC236}">
                <a16:creationId xmlns:a16="http://schemas.microsoft.com/office/drawing/2014/main" id="{2A6EE39E-54D1-A9B4-092D-EAF765C444B1}"/>
              </a:ext>
            </a:extLst>
          </p:cNvPr>
          <p:cNvPicPr>
            <a:picLocks noChangeAspect="1"/>
          </p:cNvPicPr>
          <p:nvPr/>
        </p:nvPicPr>
        <p:blipFill>
          <a:blip r:embed="rId3"/>
          <a:stretch>
            <a:fillRect/>
          </a:stretch>
        </p:blipFill>
        <p:spPr>
          <a:xfrm>
            <a:off x="6654800" y="6299201"/>
            <a:ext cx="7772400" cy="1685848"/>
          </a:xfrm>
          <a:prstGeom prst="rect">
            <a:avLst/>
          </a:prstGeom>
        </p:spPr>
      </p:pic>
    </p:spTree>
    <p:extLst>
      <p:ext uri="{BB962C8B-B14F-4D97-AF65-F5344CB8AC3E}">
        <p14:creationId xmlns:p14="http://schemas.microsoft.com/office/powerpoint/2010/main" val="347421815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Model Training</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3935016"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Neural Network Architecture</a:t>
            </a:r>
            <a:endParaRPr lang="en-US" sz="2200" dirty="0"/>
          </a:p>
        </p:txBody>
      </p:sp>
      <p:sp>
        <p:nvSpPr>
          <p:cNvPr id="6" name="Text 2"/>
          <p:cNvSpPr/>
          <p:nvPr/>
        </p:nvSpPr>
        <p:spPr>
          <a:xfrm>
            <a:off x="22680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Multi-layer perceptron using TensorFlow</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3310057"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Hyperparameter Tuning</a:t>
            </a:r>
            <a:endParaRPr lang="en-US" sz="2200" dirty="0"/>
          </a:p>
        </p:txBody>
      </p:sp>
      <p:sp>
        <p:nvSpPr>
          <p:cNvPr id="9" name="Text 4"/>
          <p:cNvSpPr/>
          <p:nvPr/>
        </p:nvSpPr>
        <p:spPr>
          <a:xfrm>
            <a:off x="22680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Optimizing learning rate, batch size, and epochs</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Training Process</a:t>
            </a:r>
            <a:endParaRPr lang="en-US" sz="2200" dirty="0"/>
          </a:p>
        </p:txBody>
      </p:sp>
      <p:sp>
        <p:nvSpPr>
          <p:cNvPr id="12" name="Text 6"/>
          <p:cNvSpPr/>
          <p:nvPr/>
        </p:nvSpPr>
        <p:spPr>
          <a:xfrm>
            <a:off x="2268022" y="626375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Iterative learning on preprocessed </a:t>
            </a:r>
            <a:r>
              <a:rPr lang="en-US" sz="1750" dirty="0" err="1">
                <a:solidFill>
                  <a:srgbClr val="EBECEF"/>
                </a:solidFill>
                <a:latin typeface="Epilogue" pitchFamily="34" charset="0"/>
                <a:ea typeface="Epilogue" pitchFamily="34" charset="-122"/>
                <a:cs typeface="Epilogue" pitchFamily="34" charset="-120"/>
              </a:rPr>
              <a:t>IoV</a:t>
            </a:r>
            <a:r>
              <a:rPr lang="en-US" sz="1750" dirty="0">
                <a:solidFill>
                  <a:srgbClr val="EBECEF"/>
                </a:solidFill>
                <a:latin typeface="Epilogue" pitchFamily="34" charset="0"/>
                <a:ea typeface="Epilogue" pitchFamily="34" charset="-122"/>
                <a:cs typeface="Epilogue" pitchFamily="34" charset="-120"/>
              </a:rPr>
              <a:t> network data</a:t>
            </a:r>
            <a:endParaRPr lang="en-US" sz="1750" dirty="0"/>
          </a:p>
        </p:txBody>
      </p:sp>
      <p:pic>
        <p:nvPicPr>
          <p:cNvPr id="13" name="Picture 12">
            <a:extLst>
              <a:ext uri="{FF2B5EF4-FFF2-40B4-BE49-F238E27FC236}">
                <a16:creationId xmlns:a16="http://schemas.microsoft.com/office/drawing/2014/main" id="{88479E4E-984F-B362-A914-A1FFC6E80535}"/>
              </a:ext>
            </a:extLst>
          </p:cNvPr>
          <p:cNvPicPr>
            <a:picLocks noChangeAspect="1"/>
          </p:cNvPicPr>
          <p:nvPr/>
        </p:nvPicPr>
        <p:blipFill>
          <a:blip r:embed="rId7"/>
          <a:stretch>
            <a:fillRect/>
          </a:stretch>
        </p:blipFill>
        <p:spPr>
          <a:xfrm>
            <a:off x="8668822" y="85328"/>
            <a:ext cx="6082189" cy="8144272"/>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C7320-453A-0676-94CB-DE7AE14646B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0D04C22-7274-30C3-76BB-7EA4E0C306B3}"/>
              </a:ext>
            </a:extLst>
          </p:cNvPr>
          <p:cNvSpPr/>
          <p:nvPr/>
        </p:nvSpPr>
        <p:spPr>
          <a:xfrm>
            <a:off x="552490" y="3501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a:extLst>
              <a:ext uri="{FF2B5EF4-FFF2-40B4-BE49-F238E27FC236}">
                <a16:creationId xmlns:a16="http://schemas.microsoft.com/office/drawing/2014/main" id="{EFA8D6DF-F6E5-EA8E-746D-375B2C49DBDA}"/>
              </a:ext>
            </a:extLst>
          </p:cNvPr>
          <p:cNvSpPr/>
          <p:nvPr/>
        </p:nvSpPr>
        <p:spPr>
          <a:xfrm>
            <a:off x="412790" y="350162"/>
            <a:ext cx="4870410" cy="708779"/>
          </a:xfrm>
          <a:prstGeom prst="rect">
            <a:avLst/>
          </a:prstGeom>
          <a:noFill/>
          <a:ln/>
        </p:spPr>
        <p:txBody>
          <a:bodyPr wrap="none" lIns="0" tIns="0" rIns="0" bIns="0" rtlCol="0" anchor="t"/>
          <a:lstStyle/>
          <a:p>
            <a:pPr marL="0" indent="0">
              <a:lnSpc>
                <a:spcPts val="2750"/>
              </a:lnSpc>
              <a:buNone/>
            </a:pPr>
            <a:r>
              <a:rPr lang="en-US" sz="3200" b="1" dirty="0">
                <a:solidFill>
                  <a:srgbClr val="FFFFFF"/>
                </a:solidFill>
                <a:latin typeface="Fraunces Medium" pitchFamily="34" charset="0"/>
                <a:ea typeface="Fraunces Medium" pitchFamily="34" charset="-122"/>
                <a:cs typeface="Fraunces Medium" pitchFamily="34" charset="-120"/>
              </a:rPr>
              <a:t>MODEL DEEVLOPMENT</a:t>
            </a:r>
            <a:endParaRPr lang="en-US" sz="3200" b="1" dirty="0"/>
          </a:p>
        </p:txBody>
      </p:sp>
      <p:sp>
        <p:nvSpPr>
          <p:cNvPr id="8" name="TextBox 7">
            <a:extLst>
              <a:ext uri="{FF2B5EF4-FFF2-40B4-BE49-F238E27FC236}">
                <a16:creationId xmlns:a16="http://schemas.microsoft.com/office/drawing/2014/main" id="{EF7B211A-6551-0475-D354-442A2CF4006B}"/>
              </a:ext>
            </a:extLst>
          </p:cNvPr>
          <p:cNvSpPr txBox="1"/>
          <p:nvPr/>
        </p:nvSpPr>
        <p:spPr>
          <a:xfrm>
            <a:off x="298490" y="1159362"/>
            <a:ext cx="10991810" cy="839332"/>
          </a:xfrm>
          <a:prstGeom prst="rect">
            <a:avLst/>
          </a:prstGeom>
          <a:noFill/>
        </p:spPr>
        <p:txBody>
          <a:bodyPr wrap="square">
            <a:spAutoFit/>
          </a:bodyPr>
          <a:lstStyle/>
          <a:p>
            <a:pPr marL="457200" indent="-457200">
              <a:lnSpc>
                <a:spcPts val="2850"/>
              </a:lnSpc>
              <a:buFont typeface="Arial" panose="020B0604020202020204" pitchFamily="34" charset="0"/>
              <a:buChar char="•"/>
            </a:pPr>
            <a:r>
              <a:rPr lang="en-US" sz="3000" dirty="0">
                <a:solidFill>
                  <a:srgbClr val="EBECEF"/>
                </a:solidFill>
                <a:latin typeface="Times New Roman" panose="02020603050405020304" pitchFamily="18" charset="0"/>
                <a:ea typeface="Epilogue" pitchFamily="34" charset="-122"/>
                <a:cs typeface="Times New Roman" panose="02020603050405020304" pitchFamily="18" charset="0"/>
              </a:rPr>
              <a:t>Import the necessary libraries</a:t>
            </a:r>
          </a:p>
          <a:p>
            <a:pPr marL="457200" indent="-457200">
              <a:lnSpc>
                <a:spcPts val="2850"/>
              </a:lnSpc>
              <a:buFont typeface="Arial" panose="020B0604020202020204" pitchFamily="34" charset="0"/>
              <a:buChar char="•"/>
            </a:pPr>
            <a:r>
              <a:rPr lang="en-US" sz="3000" dirty="0">
                <a:solidFill>
                  <a:srgbClr val="EBECEF"/>
                </a:solidFill>
                <a:latin typeface="Times New Roman" panose="02020603050405020304" pitchFamily="18" charset="0"/>
                <a:ea typeface="Epilogue" pitchFamily="34" charset="-122"/>
                <a:cs typeface="Times New Roman" panose="02020603050405020304" pitchFamily="18" charset="0"/>
              </a:rPr>
              <a:t>Split the available data into training and validation data </a:t>
            </a:r>
            <a:endParaRPr lang="en-US" sz="3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0095E7D-A46A-2D6C-3D8B-B23AD4A18623}"/>
              </a:ext>
            </a:extLst>
          </p:cNvPr>
          <p:cNvPicPr>
            <a:picLocks noChangeAspect="1"/>
          </p:cNvPicPr>
          <p:nvPr/>
        </p:nvPicPr>
        <p:blipFill>
          <a:blip r:embed="rId3"/>
          <a:stretch>
            <a:fillRect/>
          </a:stretch>
        </p:blipFill>
        <p:spPr>
          <a:xfrm>
            <a:off x="552490" y="2347499"/>
            <a:ext cx="11283910" cy="5242131"/>
          </a:xfrm>
          <a:prstGeom prst="rect">
            <a:avLst/>
          </a:prstGeom>
        </p:spPr>
      </p:pic>
      <p:sp>
        <p:nvSpPr>
          <p:cNvPr id="4" name="Rectangle 3">
            <a:extLst>
              <a:ext uri="{FF2B5EF4-FFF2-40B4-BE49-F238E27FC236}">
                <a16:creationId xmlns:a16="http://schemas.microsoft.com/office/drawing/2014/main" id="{373AA84D-B7D9-D5CA-79E2-944EDB90560B}"/>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86788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DF2C2-C49B-0C18-02BD-FF3524BC39B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385144B-7DA4-3527-49F1-CD074D27C37C}"/>
              </a:ext>
            </a:extLst>
          </p:cNvPr>
          <p:cNvSpPr/>
          <p:nvPr/>
        </p:nvSpPr>
        <p:spPr>
          <a:xfrm>
            <a:off x="552490" y="350163"/>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3" name="Text 1">
            <a:extLst>
              <a:ext uri="{FF2B5EF4-FFF2-40B4-BE49-F238E27FC236}">
                <a16:creationId xmlns:a16="http://schemas.microsoft.com/office/drawing/2014/main" id="{018890E4-EC9F-70EB-F182-657238108CA2}"/>
              </a:ext>
            </a:extLst>
          </p:cNvPr>
          <p:cNvSpPr/>
          <p:nvPr/>
        </p:nvSpPr>
        <p:spPr>
          <a:xfrm>
            <a:off x="412790" y="350162"/>
            <a:ext cx="4870410" cy="708779"/>
          </a:xfrm>
          <a:prstGeom prst="rect">
            <a:avLst/>
          </a:prstGeom>
          <a:noFill/>
          <a:ln/>
        </p:spPr>
        <p:txBody>
          <a:bodyPr wrap="none" lIns="0" tIns="0" rIns="0" bIns="0" rtlCol="0" anchor="t"/>
          <a:lstStyle/>
          <a:p>
            <a:pPr marL="0" indent="0">
              <a:lnSpc>
                <a:spcPts val="2750"/>
              </a:lnSpc>
              <a:buNone/>
            </a:pPr>
            <a:r>
              <a:rPr lang="en-US" sz="3200" b="1" dirty="0">
                <a:solidFill>
                  <a:srgbClr val="FFFFFF"/>
                </a:solidFill>
                <a:latin typeface="Fraunces Medium" pitchFamily="34" charset="0"/>
                <a:ea typeface="Fraunces Medium" pitchFamily="34" charset="-122"/>
                <a:cs typeface="Fraunces Medium" pitchFamily="34" charset="-120"/>
              </a:rPr>
              <a:t>MODEL BUILDING- NUEUARL NETWORK</a:t>
            </a:r>
            <a:endParaRPr lang="en-US" sz="3200" b="1" dirty="0"/>
          </a:p>
        </p:txBody>
      </p:sp>
      <p:pic>
        <p:nvPicPr>
          <p:cNvPr id="9218" name="Picture 2">
            <a:extLst>
              <a:ext uri="{FF2B5EF4-FFF2-40B4-BE49-F238E27FC236}">
                <a16:creationId xmlns:a16="http://schemas.microsoft.com/office/drawing/2014/main" id="{62EEF412-213F-D683-AB2F-C3CD7B7FF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835182"/>
            <a:ext cx="79248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8EF4CE1-8D8C-B778-1AE4-D856C5CBF841}"/>
              </a:ext>
            </a:extLst>
          </p:cNvPr>
          <p:cNvPicPr>
            <a:picLocks noChangeAspect="1"/>
          </p:cNvPicPr>
          <p:nvPr/>
        </p:nvPicPr>
        <p:blipFill>
          <a:blip r:embed="rId4"/>
          <a:stretch>
            <a:fillRect/>
          </a:stretch>
        </p:blipFill>
        <p:spPr>
          <a:xfrm>
            <a:off x="9442488" y="1058941"/>
            <a:ext cx="4095712" cy="332668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Oval 5">
            <a:extLst>
              <a:ext uri="{FF2B5EF4-FFF2-40B4-BE49-F238E27FC236}">
                <a16:creationId xmlns:a16="http://schemas.microsoft.com/office/drawing/2014/main" id="{FAC07D7A-66D9-206A-8E8C-380CA98E9E3E}"/>
              </a:ext>
            </a:extLst>
          </p:cNvPr>
          <p:cNvSpPr/>
          <p:nvPr/>
        </p:nvSpPr>
        <p:spPr>
          <a:xfrm>
            <a:off x="2070100" y="1126368"/>
            <a:ext cx="381000" cy="177800"/>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9" name="Curved Connector 8">
            <a:extLst>
              <a:ext uri="{FF2B5EF4-FFF2-40B4-BE49-F238E27FC236}">
                <a16:creationId xmlns:a16="http://schemas.microsoft.com/office/drawing/2014/main" id="{EF3E7A2C-B88E-CD6A-D598-3619BA8BF101}"/>
              </a:ext>
            </a:extLst>
          </p:cNvPr>
          <p:cNvCxnSpPr>
            <a:cxnSpLocks/>
            <a:stCxn id="6" idx="0"/>
          </p:cNvCxnSpPr>
          <p:nvPr/>
        </p:nvCxnSpPr>
        <p:spPr>
          <a:xfrm rot="16200000" flipH="1">
            <a:off x="6809505" y="-3422537"/>
            <a:ext cx="245226" cy="9343036"/>
          </a:xfrm>
          <a:prstGeom prst="curvedConnector4">
            <a:avLst>
              <a:gd name="adj1" fmla="val -93220"/>
              <a:gd name="adj2" fmla="val 51019"/>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0" name="Oval 19">
            <a:extLst>
              <a:ext uri="{FF2B5EF4-FFF2-40B4-BE49-F238E27FC236}">
                <a16:creationId xmlns:a16="http://schemas.microsoft.com/office/drawing/2014/main" id="{662D804F-FD8E-5D6B-7F46-9BB3C32E08AD}"/>
              </a:ext>
            </a:extLst>
          </p:cNvPr>
          <p:cNvSpPr/>
          <p:nvPr/>
        </p:nvSpPr>
        <p:spPr>
          <a:xfrm>
            <a:off x="3505200" y="2832100"/>
            <a:ext cx="584200" cy="2032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urved Connector 21">
            <a:extLst>
              <a:ext uri="{FF2B5EF4-FFF2-40B4-BE49-F238E27FC236}">
                <a16:creationId xmlns:a16="http://schemas.microsoft.com/office/drawing/2014/main" id="{83C487AF-E93A-14A8-5B14-63BD49AAB451}"/>
              </a:ext>
            </a:extLst>
          </p:cNvPr>
          <p:cNvCxnSpPr>
            <a:cxnSpLocks/>
            <a:stCxn id="20" idx="7"/>
          </p:cNvCxnSpPr>
          <p:nvPr/>
        </p:nvCxnSpPr>
        <p:spPr>
          <a:xfrm rot="5400000" flipH="1" flipV="1">
            <a:off x="8292594" y="-1850348"/>
            <a:ext cx="423458" cy="9000954"/>
          </a:xfrm>
          <a:prstGeom prst="curved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24" name="Picture 23">
            <a:extLst>
              <a:ext uri="{FF2B5EF4-FFF2-40B4-BE49-F238E27FC236}">
                <a16:creationId xmlns:a16="http://schemas.microsoft.com/office/drawing/2014/main" id="{43A1134D-2E72-7BA9-ADC8-4D42052C273B}"/>
              </a:ext>
            </a:extLst>
          </p:cNvPr>
          <p:cNvPicPr>
            <a:picLocks noChangeAspect="1"/>
          </p:cNvPicPr>
          <p:nvPr/>
        </p:nvPicPr>
        <p:blipFill>
          <a:blip r:embed="rId5"/>
          <a:stretch>
            <a:fillRect/>
          </a:stretch>
        </p:blipFill>
        <p:spPr>
          <a:xfrm>
            <a:off x="9442488" y="4847493"/>
            <a:ext cx="4322296" cy="2752559"/>
          </a:xfrm>
          <a:prstGeom prst="rect">
            <a:avLst/>
          </a:prstGeom>
        </p:spPr>
      </p:pic>
      <p:pic>
        <p:nvPicPr>
          <p:cNvPr id="28" name="Picture 27" descr="A diagram of dots and lines&#10;&#10;Description automatically generated">
            <a:extLst>
              <a:ext uri="{FF2B5EF4-FFF2-40B4-BE49-F238E27FC236}">
                <a16:creationId xmlns:a16="http://schemas.microsoft.com/office/drawing/2014/main" id="{0FA3C081-5C76-2450-809B-EB58C50BB800}"/>
              </a:ext>
            </a:extLst>
          </p:cNvPr>
          <p:cNvPicPr>
            <a:picLocks noChangeAspect="1"/>
          </p:cNvPicPr>
          <p:nvPr/>
        </p:nvPicPr>
        <p:blipFill>
          <a:blip r:embed="rId6"/>
          <a:stretch>
            <a:fillRect/>
          </a:stretch>
        </p:blipFill>
        <p:spPr>
          <a:xfrm>
            <a:off x="9282730" y="4847493"/>
            <a:ext cx="4641812" cy="2908300"/>
          </a:xfrm>
          <a:prstGeom prst="rect">
            <a:avLst/>
          </a:prstGeom>
        </p:spPr>
      </p:pic>
      <p:pic>
        <p:nvPicPr>
          <p:cNvPr id="31" name="Picture 30">
            <a:extLst>
              <a:ext uri="{FF2B5EF4-FFF2-40B4-BE49-F238E27FC236}">
                <a16:creationId xmlns:a16="http://schemas.microsoft.com/office/drawing/2014/main" id="{E4BA7CAD-EEA7-AE39-91EE-BD062EFA4823}"/>
              </a:ext>
            </a:extLst>
          </p:cNvPr>
          <p:cNvPicPr>
            <a:picLocks noChangeAspect="1"/>
          </p:cNvPicPr>
          <p:nvPr/>
        </p:nvPicPr>
        <p:blipFill>
          <a:blip r:embed="rId7"/>
          <a:stretch>
            <a:fillRect/>
          </a:stretch>
        </p:blipFill>
        <p:spPr>
          <a:xfrm>
            <a:off x="368300" y="6543046"/>
            <a:ext cx="7772400" cy="314153"/>
          </a:xfrm>
          <a:prstGeom prst="rect">
            <a:avLst/>
          </a:prstGeom>
        </p:spPr>
      </p:pic>
      <p:cxnSp>
        <p:nvCxnSpPr>
          <p:cNvPr id="33" name="Straight Arrow Connector 32">
            <a:extLst>
              <a:ext uri="{FF2B5EF4-FFF2-40B4-BE49-F238E27FC236}">
                <a16:creationId xmlns:a16="http://schemas.microsoft.com/office/drawing/2014/main" id="{9FE007E8-A9C0-23FC-0209-E2B9EAD6F24B}"/>
              </a:ext>
            </a:extLst>
          </p:cNvPr>
          <p:cNvCxnSpPr>
            <a:cxnSpLocks/>
          </p:cNvCxnSpPr>
          <p:nvPr/>
        </p:nvCxnSpPr>
        <p:spPr>
          <a:xfrm>
            <a:off x="1574800" y="5270500"/>
            <a:ext cx="177800" cy="1272546"/>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5" name="Rectangle 4">
            <a:extLst>
              <a:ext uri="{FF2B5EF4-FFF2-40B4-BE49-F238E27FC236}">
                <a16:creationId xmlns:a16="http://schemas.microsoft.com/office/drawing/2014/main" id="{8D10249D-6E8D-4F97-A230-9D6693CCBC33}"/>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09998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ircle(in)">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circle(in)">
                                      <p:cBhvr>
                                        <p:cTn id="22" dur="2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p:tgtEl>
                                          <p:spTgt spid="24"/>
                                        </p:tgtEl>
                                        <p:attrNameLst>
                                          <p:attrName>ppt_y</p:attrName>
                                        </p:attrNameLst>
                                      </p:cBhvr>
                                      <p:tavLst>
                                        <p:tav tm="0">
                                          <p:val>
                                            <p:strVal val="#ppt_y+#ppt_h*1.125000"/>
                                          </p:val>
                                        </p:tav>
                                        <p:tav tm="100000">
                                          <p:val>
                                            <p:strVal val="#ppt_y"/>
                                          </p:val>
                                        </p:tav>
                                      </p:tavLst>
                                    </p:anim>
                                    <p:animEffect transition="in" filter="wipe(up)">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checkerboard(across)">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25755" y="339934"/>
            <a:ext cx="7567851" cy="562927"/>
          </a:xfrm>
          <a:prstGeom prst="rect">
            <a:avLst/>
          </a:prstGeom>
          <a:noFill/>
          <a:ln/>
        </p:spPr>
        <p:txBody>
          <a:bodyPr wrap="none" lIns="0" tIns="0" rIns="0" bIns="0" rtlCol="0" anchor="t"/>
          <a:lstStyle/>
          <a:p>
            <a:pPr marL="0" indent="0">
              <a:lnSpc>
                <a:spcPts val="4400"/>
              </a:lnSpc>
              <a:buNone/>
            </a:pPr>
            <a:r>
              <a:rPr lang="en-US" sz="3500" b="1" dirty="0">
                <a:solidFill>
                  <a:srgbClr val="FFFFFF"/>
                </a:solidFill>
                <a:latin typeface="Fraunces Medium" pitchFamily="34" charset="0"/>
                <a:ea typeface="Fraunces Medium" pitchFamily="34" charset="-122"/>
                <a:cs typeface="Fraunces Medium" pitchFamily="34" charset="-120"/>
              </a:rPr>
              <a:t>Model Evaluation and Performance</a:t>
            </a:r>
            <a:endParaRPr lang="en-US" sz="3500" b="1" dirty="0"/>
          </a:p>
        </p:txBody>
      </p:sp>
      <p:sp>
        <p:nvSpPr>
          <p:cNvPr id="4" name="Text 1"/>
          <p:cNvSpPr/>
          <p:nvPr/>
        </p:nvSpPr>
        <p:spPr>
          <a:xfrm>
            <a:off x="-567690" y="1679734"/>
            <a:ext cx="7717790" cy="594479"/>
          </a:xfrm>
          <a:prstGeom prst="rect">
            <a:avLst/>
          </a:prstGeom>
          <a:noFill/>
          <a:ln/>
        </p:spPr>
        <p:txBody>
          <a:bodyPr wrap="none" lIns="0" tIns="0" rIns="0" bIns="0" rtlCol="0" anchor="t"/>
          <a:lstStyle/>
          <a:p>
            <a:pPr marL="0" indent="0" algn="ctr">
              <a:lnSpc>
                <a:spcPts val="4650"/>
              </a:lnSpc>
              <a:buNone/>
            </a:pPr>
            <a:r>
              <a:rPr lang="en-US" sz="4650" dirty="0">
                <a:solidFill>
                  <a:srgbClr val="EBECEF"/>
                </a:solidFill>
                <a:latin typeface="Fraunces Medium" pitchFamily="34" charset="0"/>
                <a:ea typeface="Fraunces Medium" pitchFamily="34" charset="-122"/>
                <a:cs typeface="Fraunces Medium" pitchFamily="34" charset="-120"/>
              </a:rPr>
              <a:t>97.08%</a:t>
            </a:r>
            <a:endParaRPr lang="en-US" sz="4650" dirty="0"/>
          </a:p>
        </p:txBody>
      </p:sp>
      <p:sp>
        <p:nvSpPr>
          <p:cNvPr id="5" name="Text 2"/>
          <p:cNvSpPr/>
          <p:nvPr/>
        </p:nvSpPr>
        <p:spPr>
          <a:xfrm>
            <a:off x="2125107" y="2430145"/>
            <a:ext cx="2252186" cy="281583"/>
          </a:xfrm>
          <a:prstGeom prst="rect">
            <a:avLst/>
          </a:prstGeom>
          <a:noFill/>
          <a:ln/>
        </p:spPr>
        <p:txBody>
          <a:bodyPr wrap="none" lIns="0" tIns="0" rIns="0" bIns="0" rtlCol="0" anchor="t"/>
          <a:lstStyle/>
          <a:p>
            <a:pPr marL="0" indent="0" algn="ct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Accuracy</a:t>
            </a:r>
            <a:endParaRPr lang="en-US" sz="1750" dirty="0"/>
          </a:p>
        </p:txBody>
      </p:sp>
      <p:sp>
        <p:nvSpPr>
          <p:cNvPr id="6" name="Text 3"/>
          <p:cNvSpPr/>
          <p:nvPr/>
        </p:nvSpPr>
        <p:spPr>
          <a:xfrm>
            <a:off x="-360045" y="2738814"/>
            <a:ext cx="7882890" cy="288131"/>
          </a:xfrm>
          <a:prstGeom prst="rect">
            <a:avLst/>
          </a:prstGeom>
          <a:noFill/>
          <a:ln/>
        </p:spPr>
        <p:txBody>
          <a:bodyPr wrap="none" lIns="0" tIns="0" rIns="0" bIns="0" rtlCol="0" anchor="t"/>
          <a:lstStyle/>
          <a:p>
            <a:pPr marL="0" indent="0" algn="ctr">
              <a:lnSpc>
                <a:spcPts val="2250"/>
              </a:lnSpc>
              <a:buNone/>
            </a:pPr>
            <a:r>
              <a:rPr lang="en-US" sz="1400" dirty="0">
                <a:solidFill>
                  <a:srgbClr val="EBECEF"/>
                </a:solidFill>
                <a:latin typeface="Epilogue" pitchFamily="34" charset="0"/>
                <a:ea typeface="Epilogue" pitchFamily="34" charset="-122"/>
                <a:cs typeface="Epilogue" pitchFamily="34" charset="-120"/>
              </a:rPr>
              <a:t>High precision in detecting intrusions</a:t>
            </a:r>
            <a:endParaRPr lang="en-US" sz="1400" dirty="0"/>
          </a:p>
        </p:txBody>
      </p:sp>
      <p:sp>
        <p:nvSpPr>
          <p:cNvPr id="7" name="Text 4"/>
          <p:cNvSpPr/>
          <p:nvPr/>
        </p:nvSpPr>
        <p:spPr>
          <a:xfrm>
            <a:off x="-567690" y="3547228"/>
            <a:ext cx="7882890" cy="594479"/>
          </a:xfrm>
          <a:prstGeom prst="rect">
            <a:avLst/>
          </a:prstGeom>
          <a:noFill/>
          <a:ln/>
        </p:spPr>
        <p:txBody>
          <a:bodyPr wrap="none" lIns="0" tIns="0" rIns="0" bIns="0" rtlCol="0" anchor="t"/>
          <a:lstStyle/>
          <a:p>
            <a:pPr marL="0" indent="0" algn="ctr">
              <a:lnSpc>
                <a:spcPts val="4650"/>
              </a:lnSpc>
              <a:buNone/>
            </a:pPr>
            <a:r>
              <a:rPr lang="en-US" sz="4650" dirty="0">
                <a:solidFill>
                  <a:srgbClr val="EBECEF"/>
                </a:solidFill>
                <a:latin typeface="Fraunces Medium" pitchFamily="34" charset="0"/>
                <a:ea typeface="Fraunces Medium" pitchFamily="34" charset="-122"/>
                <a:cs typeface="Fraunces Medium" pitchFamily="34" charset="-120"/>
              </a:rPr>
              <a:t>0.96</a:t>
            </a:r>
            <a:endParaRPr lang="en-US" sz="4650" dirty="0"/>
          </a:p>
        </p:txBody>
      </p:sp>
      <p:sp>
        <p:nvSpPr>
          <p:cNvPr id="8" name="Text 5"/>
          <p:cNvSpPr/>
          <p:nvPr/>
        </p:nvSpPr>
        <p:spPr>
          <a:xfrm>
            <a:off x="2247662" y="4307145"/>
            <a:ext cx="2252186" cy="281583"/>
          </a:xfrm>
          <a:prstGeom prst="rect">
            <a:avLst/>
          </a:prstGeom>
          <a:noFill/>
          <a:ln/>
        </p:spPr>
        <p:txBody>
          <a:bodyPr wrap="none" lIns="0" tIns="0" rIns="0" bIns="0" rtlCol="0" anchor="t"/>
          <a:lstStyle/>
          <a:p>
            <a:pPr marL="0" indent="0" algn="ct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Avg. F1 Score</a:t>
            </a:r>
            <a:endParaRPr lang="en-US" sz="1750" dirty="0"/>
          </a:p>
        </p:txBody>
      </p:sp>
      <p:sp>
        <p:nvSpPr>
          <p:cNvPr id="9" name="Text 6"/>
          <p:cNvSpPr/>
          <p:nvPr/>
        </p:nvSpPr>
        <p:spPr>
          <a:xfrm>
            <a:off x="-567690" y="4780359"/>
            <a:ext cx="7882890" cy="288131"/>
          </a:xfrm>
          <a:prstGeom prst="rect">
            <a:avLst/>
          </a:prstGeom>
          <a:noFill/>
          <a:ln/>
        </p:spPr>
        <p:txBody>
          <a:bodyPr wrap="none" lIns="0" tIns="0" rIns="0" bIns="0" rtlCol="0" anchor="t"/>
          <a:lstStyle/>
          <a:p>
            <a:pPr marL="0" indent="0" algn="ctr">
              <a:lnSpc>
                <a:spcPts val="2250"/>
              </a:lnSpc>
              <a:buNone/>
            </a:pPr>
            <a:r>
              <a:rPr lang="en-US" sz="1400" dirty="0">
                <a:solidFill>
                  <a:srgbClr val="EBECEF"/>
                </a:solidFill>
                <a:latin typeface="Epilogue" pitchFamily="34" charset="0"/>
                <a:ea typeface="Epilogue" pitchFamily="34" charset="-122"/>
                <a:cs typeface="Epilogue" pitchFamily="34" charset="-120"/>
              </a:rPr>
              <a:t>Balanced precision and recall</a:t>
            </a:r>
            <a:endParaRPr lang="en-US" sz="1400" dirty="0"/>
          </a:p>
        </p:txBody>
      </p:sp>
      <p:sp>
        <p:nvSpPr>
          <p:cNvPr id="10" name="Text 7"/>
          <p:cNvSpPr/>
          <p:nvPr/>
        </p:nvSpPr>
        <p:spPr>
          <a:xfrm>
            <a:off x="-495538" y="5487273"/>
            <a:ext cx="7882890" cy="594479"/>
          </a:xfrm>
          <a:prstGeom prst="rect">
            <a:avLst/>
          </a:prstGeom>
          <a:noFill/>
          <a:ln/>
        </p:spPr>
        <p:txBody>
          <a:bodyPr wrap="none" lIns="0" tIns="0" rIns="0" bIns="0" rtlCol="0" anchor="t"/>
          <a:lstStyle/>
          <a:p>
            <a:pPr marL="0" indent="0" algn="ctr">
              <a:lnSpc>
                <a:spcPts val="4650"/>
              </a:lnSpc>
              <a:buNone/>
            </a:pPr>
            <a:r>
              <a:rPr lang="en-US" sz="4650" dirty="0">
                <a:solidFill>
                  <a:srgbClr val="EBECEF"/>
                </a:solidFill>
                <a:latin typeface="Fraunces Medium" pitchFamily="34" charset="0"/>
                <a:ea typeface="Fraunces Medium" pitchFamily="34" charset="-122"/>
                <a:cs typeface="Fraunces Medium" pitchFamily="34" charset="-120"/>
              </a:rPr>
              <a:t>~6ms</a:t>
            </a:r>
            <a:endParaRPr lang="en-US" sz="4650" dirty="0"/>
          </a:p>
        </p:txBody>
      </p:sp>
      <p:sp>
        <p:nvSpPr>
          <p:cNvPr id="11" name="Text 8"/>
          <p:cNvSpPr/>
          <p:nvPr/>
        </p:nvSpPr>
        <p:spPr>
          <a:xfrm>
            <a:off x="2319814" y="6187659"/>
            <a:ext cx="2252186" cy="281583"/>
          </a:xfrm>
          <a:prstGeom prst="rect">
            <a:avLst/>
          </a:prstGeom>
          <a:noFill/>
          <a:ln/>
        </p:spPr>
        <p:txBody>
          <a:bodyPr wrap="none" lIns="0" tIns="0" rIns="0" bIns="0" rtlCol="0" anchor="t"/>
          <a:lstStyle/>
          <a:p>
            <a:pPr marL="0" indent="0" algn="ctr">
              <a:lnSpc>
                <a:spcPts val="2200"/>
              </a:lnSpc>
              <a:buNone/>
            </a:pPr>
            <a:r>
              <a:rPr lang="en-US" sz="1750" dirty="0">
                <a:solidFill>
                  <a:srgbClr val="EBECEF"/>
                </a:solidFill>
                <a:latin typeface="Fraunces Medium" pitchFamily="34" charset="0"/>
                <a:ea typeface="Fraunces Medium" pitchFamily="34" charset="-122"/>
                <a:cs typeface="Fraunces Medium" pitchFamily="34" charset="-120"/>
              </a:rPr>
              <a:t>Response Time</a:t>
            </a:r>
            <a:endParaRPr lang="en-US" sz="1750" dirty="0"/>
          </a:p>
        </p:txBody>
      </p:sp>
      <p:sp>
        <p:nvSpPr>
          <p:cNvPr id="12" name="Text 9"/>
          <p:cNvSpPr/>
          <p:nvPr/>
        </p:nvSpPr>
        <p:spPr>
          <a:xfrm>
            <a:off x="-360045" y="6685663"/>
            <a:ext cx="7882890" cy="288131"/>
          </a:xfrm>
          <a:prstGeom prst="rect">
            <a:avLst/>
          </a:prstGeom>
          <a:noFill/>
          <a:ln/>
        </p:spPr>
        <p:txBody>
          <a:bodyPr wrap="none" lIns="0" tIns="0" rIns="0" bIns="0" rtlCol="0" anchor="t"/>
          <a:lstStyle/>
          <a:p>
            <a:pPr marL="0" indent="0" algn="ctr">
              <a:lnSpc>
                <a:spcPts val="2250"/>
              </a:lnSpc>
              <a:buNone/>
            </a:pPr>
            <a:r>
              <a:rPr lang="en-US" sz="1400" dirty="0">
                <a:solidFill>
                  <a:srgbClr val="EBECEF"/>
                </a:solidFill>
                <a:latin typeface="Epilogue" pitchFamily="34" charset="0"/>
                <a:ea typeface="Epilogue" pitchFamily="34" charset="-122"/>
                <a:cs typeface="Epilogue" pitchFamily="34" charset="-120"/>
              </a:rPr>
              <a:t>Real-time threat detection capability</a:t>
            </a:r>
            <a:endParaRPr lang="en-US" sz="1400" dirty="0"/>
          </a:p>
        </p:txBody>
      </p:sp>
      <p:pic>
        <p:nvPicPr>
          <p:cNvPr id="10242" name="Picture 2">
            <a:extLst>
              <a:ext uri="{FF2B5EF4-FFF2-40B4-BE49-F238E27FC236}">
                <a16:creationId xmlns:a16="http://schemas.microsoft.com/office/drawing/2014/main" id="{22F61FF2-3FCD-E408-F415-100F9AA8C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8100" y="1097711"/>
            <a:ext cx="7924800" cy="22352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B97D588-5324-93F0-417B-2FC4D9FDB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100" y="3581062"/>
            <a:ext cx="7924800" cy="440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49114" y="599242"/>
            <a:ext cx="5448657" cy="681038"/>
          </a:xfrm>
          <a:prstGeom prst="rect">
            <a:avLst/>
          </a:prstGeom>
          <a:noFill/>
          <a:ln/>
        </p:spPr>
        <p:txBody>
          <a:bodyPr wrap="none" lIns="0" tIns="0" rIns="0" bIns="0" rtlCol="0" anchor="t"/>
          <a:lstStyle/>
          <a:p>
            <a:pPr marL="0" indent="0">
              <a:lnSpc>
                <a:spcPts val="5350"/>
              </a:lnSpc>
              <a:buNone/>
            </a:pPr>
            <a:r>
              <a:rPr lang="en-US" sz="4250" dirty="0">
                <a:solidFill>
                  <a:srgbClr val="FFFFFF"/>
                </a:solidFill>
                <a:latin typeface="Fraunces Medium" pitchFamily="34" charset="0"/>
                <a:ea typeface="Fraunces Medium" pitchFamily="34" charset="-122"/>
                <a:cs typeface="Fraunces Medium" pitchFamily="34" charset="-120"/>
              </a:rPr>
              <a:t>Presentation Outline</a:t>
            </a:r>
            <a:endParaRPr lang="en-US" sz="4250" dirty="0"/>
          </a:p>
        </p:txBody>
      </p:sp>
      <p:sp>
        <p:nvSpPr>
          <p:cNvPr id="4" name="Shape 1"/>
          <p:cNvSpPr/>
          <p:nvPr/>
        </p:nvSpPr>
        <p:spPr>
          <a:xfrm>
            <a:off x="6560701" y="1607106"/>
            <a:ext cx="30480" cy="6025396"/>
          </a:xfrm>
          <a:prstGeom prst="roundRect">
            <a:avLst>
              <a:gd name="adj" fmla="val 300324"/>
            </a:avLst>
          </a:prstGeom>
          <a:solidFill>
            <a:srgbClr val="414A70"/>
          </a:solidFill>
          <a:ln/>
        </p:spPr>
        <p:txBody>
          <a:bodyPr/>
          <a:lstStyle/>
          <a:p>
            <a:endParaRPr lang="en-US"/>
          </a:p>
        </p:txBody>
      </p:sp>
      <p:sp>
        <p:nvSpPr>
          <p:cNvPr id="5" name="Shape 2"/>
          <p:cNvSpPr/>
          <p:nvPr/>
        </p:nvSpPr>
        <p:spPr>
          <a:xfrm>
            <a:off x="6790611" y="2082165"/>
            <a:ext cx="762714" cy="30480"/>
          </a:xfrm>
          <a:prstGeom prst="roundRect">
            <a:avLst>
              <a:gd name="adj" fmla="val 300324"/>
            </a:avLst>
          </a:prstGeom>
          <a:solidFill>
            <a:srgbClr val="414A70"/>
          </a:solidFill>
          <a:ln/>
        </p:spPr>
        <p:txBody>
          <a:bodyPr/>
          <a:lstStyle/>
          <a:p>
            <a:endParaRPr lang="en-US"/>
          </a:p>
        </p:txBody>
      </p:sp>
      <p:sp>
        <p:nvSpPr>
          <p:cNvPr id="6" name="Shape 3"/>
          <p:cNvSpPr/>
          <p:nvPr/>
        </p:nvSpPr>
        <p:spPr>
          <a:xfrm>
            <a:off x="6330791" y="1852255"/>
            <a:ext cx="490299" cy="490299"/>
          </a:xfrm>
          <a:prstGeom prst="roundRect">
            <a:avLst>
              <a:gd name="adj" fmla="val 18670"/>
            </a:avLst>
          </a:prstGeom>
          <a:solidFill>
            <a:srgbClr val="283157"/>
          </a:solidFill>
          <a:ln w="7620">
            <a:solidFill>
              <a:srgbClr val="414A70"/>
            </a:solidFill>
            <a:prstDash val="solid"/>
          </a:ln>
        </p:spPr>
        <p:txBody>
          <a:bodyPr/>
          <a:lstStyle/>
          <a:p>
            <a:endParaRPr lang="en-US"/>
          </a:p>
        </p:txBody>
      </p:sp>
      <p:sp>
        <p:nvSpPr>
          <p:cNvPr id="7" name="Text 4"/>
          <p:cNvSpPr/>
          <p:nvPr/>
        </p:nvSpPr>
        <p:spPr>
          <a:xfrm>
            <a:off x="6500932" y="1933932"/>
            <a:ext cx="149900" cy="326946"/>
          </a:xfrm>
          <a:prstGeom prst="rect">
            <a:avLst/>
          </a:prstGeom>
          <a:noFill/>
          <a:ln/>
        </p:spPr>
        <p:txBody>
          <a:bodyPr wrap="none" lIns="0" tIns="0" rIns="0" bIns="0" rtlCol="0" anchor="t"/>
          <a:lstStyle/>
          <a:p>
            <a:pPr marL="0" indent="0" algn="ctr">
              <a:lnSpc>
                <a:spcPts val="2550"/>
              </a:lnSpc>
              <a:buNone/>
            </a:pPr>
            <a:r>
              <a:rPr lang="en-US" sz="2550" dirty="0">
                <a:solidFill>
                  <a:srgbClr val="EBECEF"/>
                </a:solidFill>
                <a:latin typeface="Fraunces Medium" pitchFamily="34" charset="0"/>
                <a:ea typeface="Fraunces Medium" pitchFamily="34" charset="-122"/>
                <a:cs typeface="Fraunces Medium" pitchFamily="34" charset="-120"/>
              </a:rPr>
              <a:t>1</a:t>
            </a:r>
            <a:endParaRPr lang="en-US" sz="2550" dirty="0"/>
          </a:p>
        </p:txBody>
      </p:sp>
      <p:sp>
        <p:nvSpPr>
          <p:cNvPr id="8" name="Text 5"/>
          <p:cNvSpPr/>
          <p:nvPr/>
        </p:nvSpPr>
        <p:spPr>
          <a:xfrm>
            <a:off x="7774543" y="1824990"/>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Introduction</a:t>
            </a:r>
            <a:endParaRPr lang="en-US" sz="2100" dirty="0"/>
          </a:p>
        </p:txBody>
      </p:sp>
      <p:sp>
        <p:nvSpPr>
          <p:cNvPr id="9" name="Text 6"/>
          <p:cNvSpPr/>
          <p:nvPr/>
        </p:nvSpPr>
        <p:spPr>
          <a:xfrm>
            <a:off x="7774543" y="2296239"/>
            <a:ext cx="6093143" cy="348734"/>
          </a:xfrm>
          <a:prstGeom prst="rect">
            <a:avLst/>
          </a:prstGeom>
          <a:noFill/>
          <a:ln/>
        </p:spPr>
        <p:txBody>
          <a:bodyPr wrap="none" lIns="0" tIns="0" rIns="0" bIns="0" rtlCol="0" anchor="t"/>
          <a:lstStyle/>
          <a:p>
            <a:pPr marL="0" indent="0" algn="l">
              <a:lnSpc>
                <a:spcPts val="2700"/>
              </a:lnSpc>
              <a:buNone/>
            </a:pPr>
            <a:r>
              <a:rPr lang="en-US" sz="1700" dirty="0">
                <a:solidFill>
                  <a:srgbClr val="EBECEF"/>
                </a:solidFill>
                <a:latin typeface="Epilogue" pitchFamily="34" charset="0"/>
                <a:ea typeface="Epilogue" pitchFamily="34" charset="-122"/>
                <a:cs typeface="Epilogue" pitchFamily="34" charset="-120"/>
              </a:rPr>
              <a:t>IoV concept and security challenges</a:t>
            </a:r>
            <a:endParaRPr lang="en-US" sz="1700" dirty="0"/>
          </a:p>
        </p:txBody>
      </p:sp>
      <p:sp>
        <p:nvSpPr>
          <p:cNvPr id="10" name="Shape 7"/>
          <p:cNvSpPr/>
          <p:nvPr/>
        </p:nvSpPr>
        <p:spPr>
          <a:xfrm>
            <a:off x="6790611" y="3555802"/>
            <a:ext cx="762714" cy="30480"/>
          </a:xfrm>
          <a:prstGeom prst="roundRect">
            <a:avLst>
              <a:gd name="adj" fmla="val 300324"/>
            </a:avLst>
          </a:prstGeom>
          <a:solidFill>
            <a:srgbClr val="414A70"/>
          </a:solidFill>
          <a:ln/>
        </p:spPr>
        <p:txBody>
          <a:bodyPr/>
          <a:lstStyle/>
          <a:p>
            <a:endParaRPr lang="en-US"/>
          </a:p>
        </p:txBody>
      </p:sp>
      <p:sp>
        <p:nvSpPr>
          <p:cNvPr id="11" name="Shape 8"/>
          <p:cNvSpPr/>
          <p:nvPr/>
        </p:nvSpPr>
        <p:spPr>
          <a:xfrm>
            <a:off x="6330791" y="3325892"/>
            <a:ext cx="490299" cy="490299"/>
          </a:xfrm>
          <a:prstGeom prst="roundRect">
            <a:avLst>
              <a:gd name="adj" fmla="val 18670"/>
            </a:avLst>
          </a:prstGeom>
          <a:solidFill>
            <a:srgbClr val="283157"/>
          </a:solidFill>
          <a:ln w="7620">
            <a:solidFill>
              <a:srgbClr val="414A70"/>
            </a:solidFill>
            <a:prstDash val="solid"/>
          </a:ln>
        </p:spPr>
        <p:txBody>
          <a:bodyPr/>
          <a:lstStyle/>
          <a:p>
            <a:endParaRPr lang="en-US"/>
          </a:p>
        </p:txBody>
      </p:sp>
      <p:sp>
        <p:nvSpPr>
          <p:cNvPr id="12" name="Text 9"/>
          <p:cNvSpPr/>
          <p:nvPr/>
        </p:nvSpPr>
        <p:spPr>
          <a:xfrm>
            <a:off x="6476881" y="3407569"/>
            <a:ext cx="198120" cy="326946"/>
          </a:xfrm>
          <a:prstGeom prst="rect">
            <a:avLst/>
          </a:prstGeom>
          <a:noFill/>
          <a:ln/>
        </p:spPr>
        <p:txBody>
          <a:bodyPr wrap="none" lIns="0" tIns="0" rIns="0" bIns="0" rtlCol="0" anchor="t"/>
          <a:lstStyle/>
          <a:p>
            <a:pPr marL="0" indent="0" algn="ctr">
              <a:lnSpc>
                <a:spcPts val="2550"/>
              </a:lnSpc>
              <a:buNone/>
            </a:pPr>
            <a:r>
              <a:rPr lang="en-US" sz="2550" dirty="0">
                <a:solidFill>
                  <a:srgbClr val="EBECEF"/>
                </a:solidFill>
                <a:latin typeface="Fraunces Medium" pitchFamily="34" charset="0"/>
                <a:ea typeface="Fraunces Medium" pitchFamily="34" charset="-122"/>
                <a:cs typeface="Fraunces Medium" pitchFamily="34" charset="-120"/>
              </a:rPr>
              <a:t>2</a:t>
            </a:r>
            <a:endParaRPr lang="en-US" sz="2550" dirty="0"/>
          </a:p>
        </p:txBody>
      </p:sp>
      <p:sp>
        <p:nvSpPr>
          <p:cNvPr id="13" name="Text 10"/>
          <p:cNvSpPr/>
          <p:nvPr/>
        </p:nvSpPr>
        <p:spPr>
          <a:xfrm>
            <a:off x="7774543" y="3298627"/>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Workflow</a:t>
            </a:r>
            <a:endParaRPr lang="en-US" sz="2100" dirty="0"/>
          </a:p>
        </p:txBody>
      </p:sp>
      <p:sp>
        <p:nvSpPr>
          <p:cNvPr id="14" name="Text 11"/>
          <p:cNvSpPr/>
          <p:nvPr/>
        </p:nvSpPr>
        <p:spPr>
          <a:xfrm>
            <a:off x="7774543" y="3769876"/>
            <a:ext cx="6093143" cy="697468"/>
          </a:xfrm>
          <a:prstGeom prst="rect">
            <a:avLst/>
          </a:prstGeom>
          <a:noFill/>
          <a:ln/>
        </p:spPr>
        <p:txBody>
          <a:bodyPr wrap="square" lIns="0" tIns="0" rIns="0" bIns="0" rtlCol="0" anchor="t"/>
          <a:lstStyle/>
          <a:p>
            <a:pPr marL="0" indent="0" algn="l">
              <a:lnSpc>
                <a:spcPts val="2700"/>
              </a:lnSpc>
              <a:buNone/>
            </a:pPr>
            <a:r>
              <a:rPr lang="en-US" sz="1700" dirty="0">
                <a:solidFill>
                  <a:srgbClr val="EBECEF"/>
                </a:solidFill>
                <a:latin typeface="Epilogue" pitchFamily="34" charset="0"/>
                <a:ea typeface="Epilogue" pitchFamily="34" charset="-122"/>
                <a:cs typeface="Epilogue" pitchFamily="34" charset="-120"/>
              </a:rPr>
              <a:t>Data preprocessing, preparation, model training, evaluation</a:t>
            </a:r>
            <a:endParaRPr lang="en-US" sz="1700" dirty="0"/>
          </a:p>
        </p:txBody>
      </p:sp>
      <p:sp>
        <p:nvSpPr>
          <p:cNvPr id="15" name="Shape 12"/>
          <p:cNvSpPr/>
          <p:nvPr/>
        </p:nvSpPr>
        <p:spPr>
          <a:xfrm>
            <a:off x="6790611" y="5378172"/>
            <a:ext cx="762714" cy="30480"/>
          </a:xfrm>
          <a:prstGeom prst="roundRect">
            <a:avLst>
              <a:gd name="adj" fmla="val 300324"/>
            </a:avLst>
          </a:prstGeom>
          <a:solidFill>
            <a:srgbClr val="414A70"/>
          </a:solidFill>
          <a:ln/>
        </p:spPr>
        <p:txBody>
          <a:bodyPr/>
          <a:lstStyle/>
          <a:p>
            <a:endParaRPr lang="en-US"/>
          </a:p>
        </p:txBody>
      </p:sp>
      <p:sp>
        <p:nvSpPr>
          <p:cNvPr id="16" name="Shape 13"/>
          <p:cNvSpPr/>
          <p:nvPr/>
        </p:nvSpPr>
        <p:spPr>
          <a:xfrm>
            <a:off x="6330791" y="5148263"/>
            <a:ext cx="490299" cy="490299"/>
          </a:xfrm>
          <a:prstGeom prst="roundRect">
            <a:avLst>
              <a:gd name="adj" fmla="val 18670"/>
            </a:avLst>
          </a:prstGeom>
          <a:solidFill>
            <a:srgbClr val="283157"/>
          </a:solidFill>
          <a:ln w="7620">
            <a:solidFill>
              <a:srgbClr val="414A70"/>
            </a:solidFill>
            <a:prstDash val="solid"/>
          </a:ln>
        </p:spPr>
        <p:txBody>
          <a:bodyPr/>
          <a:lstStyle/>
          <a:p>
            <a:endParaRPr lang="en-US"/>
          </a:p>
        </p:txBody>
      </p:sp>
      <p:sp>
        <p:nvSpPr>
          <p:cNvPr id="17" name="Text 14"/>
          <p:cNvSpPr/>
          <p:nvPr/>
        </p:nvSpPr>
        <p:spPr>
          <a:xfrm>
            <a:off x="6485692" y="5229939"/>
            <a:ext cx="180499" cy="326946"/>
          </a:xfrm>
          <a:prstGeom prst="rect">
            <a:avLst/>
          </a:prstGeom>
          <a:noFill/>
          <a:ln/>
        </p:spPr>
        <p:txBody>
          <a:bodyPr wrap="none" lIns="0" tIns="0" rIns="0" bIns="0" rtlCol="0" anchor="t"/>
          <a:lstStyle/>
          <a:p>
            <a:pPr marL="0" indent="0" algn="ctr">
              <a:lnSpc>
                <a:spcPts val="2550"/>
              </a:lnSpc>
              <a:buNone/>
            </a:pPr>
            <a:r>
              <a:rPr lang="en-US" sz="2550" dirty="0">
                <a:solidFill>
                  <a:srgbClr val="EBECEF"/>
                </a:solidFill>
                <a:latin typeface="Fraunces Medium" pitchFamily="34" charset="0"/>
                <a:ea typeface="Fraunces Medium" pitchFamily="34" charset="-122"/>
                <a:cs typeface="Fraunces Medium" pitchFamily="34" charset="-120"/>
              </a:rPr>
              <a:t>3</a:t>
            </a:r>
            <a:endParaRPr lang="en-US" sz="2550" dirty="0"/>
          </a:p>
        </p:txBody>
      </p:sp>
      <p:sp>
        <p:nvSpPr>
          <p:cNvPr id="18" name="Text 15"/>
          <p:cNvSpPr/>
          <p:nvPr/>
        </p:nvSpPr>
        <p:spPr>
          <a:xfrm>
            <a:off x="7774543" y="5120997"/>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Performance</a:t>
            </a:r>
            <a:endParaRPr lang="en-US" sz="2100" dirty="0"/>
          </a:p>
        </p:txBody>
      </p:sp>
      <p:sp>
        <p:nvSpPr>
          <p:cNvPr id="19" name="Text 16"/>
          <p:cNvSpPr/>
          <p:nvPr/>
        </p:nvSpPr>
        <p:spPr>
          <a:xfrm>
            <a:off x="7774543" y="5592247"/>
            <a:ext cx="6093143" cy="348734"/>
          </a:xfrm>
          <a:prstGeom prst="rect">
            <a:avLst/>
          </a:prstGeom>
          <a:noFill/>
          <a:ln/>
        </p:spPr>
        <p:txBody>
          <a:bodyPr wrap="none" lIns="0" tIns="0" rIns="0" bIns="0" rtlCol="0" anchor="t"/>
          <a:lstStyle/>
          <a:p>
            <a:pPr marL="0" indent="0" algn="l">
              <a:lnSpc>
                <a:spcPts val="2700"/>
              </a:lnSpc>
              <a:buNone/>
            </a:pPr>
            <a:r>
              <a:rPr lang="en-US" sz="1700" dirty="0">
                <a:solidFill>
                  <a:srgbClr val="EBECEF"/>
                </a:solidFill>
                <a:latin typeface="Epilogue" pitchFamily="34" charset="0"/>
                <a:ea typeface="Epilogue" pitchFamily="34" charset="-122"/>
                <a:cs typeface="Epilogue" pitchFamily="34" charset="-120"/>
              </a:rPr>
              <a:t>Results and key metrics</a:t>
            </a:r>
            <a:endParaRPr lang="en-US" sz="1700" dirty="0"/>
          </a:p>
        </p:txBody>
      </p:sp>
      <p:sp>
        <p:nvSpPr>
          <p:cNvPr id="20" name="Shape 17"/>
          <p:cNvSpPr/>
          <p:nvPr/>
        </p:nvSpPr>
        <p:spPr>
          <a:xfrm>
            <a:off x="6790611" y="6851809"/>
            <a:ext cx="762714" cy="30480"/>
          </a:xfrm>
          <a:prstGeom prst="roundRect">
            <a:avLst>
              <a:gd name="adj" fmla="val 300324"/>
            </a:avLst>
          </a:prstGeom>
          <a:solidFill>
            <a:srgbClr val="414A70"/>
          </a:solidFill>
          <a:ln/>
        </p:spPr>
        <p:txBody>
          <a:bodyPr/>
          <a:lstStyle/>
          <a:p>
            <a:endParaRPr lang="en-US"/>
          </a:p>
        </p:txBody>
      </p:sp>
      <p:sp>
        <p:nvSpPr>
          <p:cNvPr id="21" name="Shape 18"/>
          <p:cNvSpPr/>
          <p:nvPr/>
        </p:nvSpPr>
        <p:spPr>
          <a:xfrm>
            <a:off x="6330791" y="6621899"/>
            <a:ext cx="490299" cy="490299"/>
          </a:xfrm>
          <a:prstGeom prst="roundRect">
            <a:avLst>
              <a:gd name="adj" fmla="val 18670"/>
            </a:avLst>
          </a:prstGeom>
          <a:solidFill>
            <a:srgbClr val="283157"/>
          </a:solidFill>
          <a:ln w="7620">
            <a:solidFill>
              <a:srgbClr val="414A70"/>
            </a:solidFill>
            <a:prstDash val="solid"/>
          </a:ln>
        </p:spPr>
        <p:txBody>
          <a:bodyPr/>
          <a:lstStyle/>
          <a:p>
            <a:endParaRPr lang="en-US"/>
          </a:p>
        </p:txBody>
      </p:sp>
      <p:sp>
        <p:nvSpPr>
          <p:cNvPr id="22" name="Text 19"/>
          <p:cNvSpPr/>
          <p:nvPr/>
        </p:nvSpPr>
        <p:spPr>
          <a:xfrm>
            <a:off x="6475928" y="6703576"/>
            <a:ext cx="199906" cy="326946"/>
          </a:xfrm>
          <a:prstGeom prst="rect">
            <a:avLst/>
          </a:prstGeom>
          <a:noFill/>
          <a:ln/>
        </p:spPr>
        <p:txBody>
          <a:bodyPr wrap="none" lIns="0" tIns="0" rIns="0" bIns="0" rtlCol="0" anchor="t"/>
          <a:lstStyle/>
          <a:p>
            <a:pPr marL="0" indent="0" algn="ctr">
              <a:lnSpc>
                <a:spcPts val="2550"/>
              </a:lnSpc>
              <a:buNone/>
            </a:pPr>
            <a:r>
              <a:rPr lang="en-US" sz="2550" dirty="0">
                <a:solidFill>
                  <a:srgbClr val="EBECEF"/>
                </a:solidFill>
                <a:latin typeface="Fraunces Medium" pitchFamily="34" charset="0"/>
                <a:ea typeface="Fraunces Medium" pitchFamily="34" charset="-122"/>
                <a:cs typeface="Fraunces Medium" pitchFamily="34" charset="-120"/>
              </a:rPr>
              <a:t>4</a:t>
            </a:r>
            <a:endParaRPr lang="en-US" sz="2550" dirty="0"/>
          </a:p>
        </p:txBody>
      </p:sp>
      <p:sp>
        <p:nvSpPr>
          <p:cNvPr id="23" name="Text 20"/>
          <p:cNvSpPr/>
          <p:nvPr/>
        </p:nvSpPr>
        <p:spPr>
          <a:xfrm>
            <a:off x="7774543" y="6594634"/>
            <a:ext cx="2724269" cy="340519"/>
          </a:xfrm>
          <a:prstGeom prst="rect">
            <a:avLst/>
          </a:prstGeom>
          <a:noFill/>
          <a:ln/>
        </p:spPr>
        <p:txBody>
          <a:bodyPr wrap="none" lIns="0" tIns="0" rIns="0" bIns="0" rtlCol="0" anchor="t"/>
          <a:lstStyle/>
          <a:p>
            <a:pPr marL="0" indent="0" algn="l">
              <a:lnSpc>
                <a:spcPts val="2650"/>
              </a:lnSpc>
              <a:buNone/>
            </a:pPr>
            <a:r>
              <a:rPr lang="en-US" sz="2100" dirty="0">
                <a:solidFill>
                  <a:srgbClr val="EBECEF"/>
                </a:solidFill>
                <a:latin typeface="Fraunces Medium" pitchFamily="34" charset="0"/>
                <a:ea typeface="Fraunces Medium" pitchFamily="34" charset="-122"/>
                <a:cs typeface="Fraunces Medium" pitchFamily="34" charset="-120"/>
              </a:rPr>
              <a:t>Future Scope</a:t>
            </a:r>
            <a:endParaRPr lang="en-US" sz="2100" dirty="0"/>
          </a:p>
        </p:txBody>
      </p:sp>
      <p:sp>
        <p:nvSpPr>
          <p:cNvPr id="24" name="Text 21"/>
          <p:cNvSpPr/>
          <p:nvPr/>
        </p:nvSpPr>
        <p:spPr>
          <a:xfrm>
            <a:off x="7774543" y="7065883"/>
            <a:ext cx="6093143" cy="348734"/>
          </a:xfrm>
          <a:prstGeom prst="rect">
            <a:avLst/>
          </a:prstGeom>
          <a:noFill/>
          <a:ln/>
        </p:spPr>
        <p:txBody>
          <a:bodyPr wrap="none" lIns="0" tIns="0" rIns="0" bIns="0" rtlCol="0" anchor="t"/>
          <a:lstStyle/>
          <a:p>
            <a:pPr marL="0" indent="0" algn="l">
              <a:lnSpc>
                <a:spcPts val="2700"/>
              </a:lnSpc>
              <a:buNone/>
            </a:pPr>
            <a:r>
              <a:rPr lang="en-US" sz="1700" dirty="0">
                <a:solidFill>
                  <a:srgbClr val="EBECEF"/>
                </a:solidFill>
                <a:latin typeface="Epilogue" pitchFamily="34" charset="0"/>
                <a:ea typeface="Epilogue" pitchFamily="34" charset="-122"/>
                <a:cs typeface="Epilogue" pitchFamily="34" charset="-120"/>
              </a:rPr>
              <a:t>Potential improvements and applications</a:t>
            </a:r>
            <a:endParaRPr lang="en-US" sz="1700" dirty="0"/>
          </a:p>
        </p:txBody>
      </p:sp>
      <p:sp>
        <p:nvSpPr>
          <p:cNvPr id="25" name="Rectangle 24">
            <a:extLst>
              <a:ext uri="{FF2B5EF4-FFF2-40B4-BE49-F238E27FC236}">
                <a16:creationId xmlns:a16="http://schemas.microsoft.com/office/drawing/2014/main" id="{CA980721-71FB-B19F-AFC4-52E06CD163DA}"/>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41A72965-F92A-0CCE-7563-0A18CB05A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516" y="454430"/>
            <a:ext cx="13316989" cy="732074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36919764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a:extLst>
              <a:ext uri="{FF2B5EF4-FFF2-40B4-BE49-F238E27FC236}">
                <a16:creationId xmlns:a16="http://schemas.microsoft.com/office/drawing/2014/main" id="{C585B70E-1C87-BD5C-9780-C30CF8847E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3" y="230678"/>
            <a:ext cx="14065134" cy="776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7265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34628"/>
            <a:ext cx="632293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Future Work and Scope</a:t>
            </a:r>
            <a:endParaRPr lang="en-US" sz="4450" dirty="0"/>
          </a:p>
        </p:txBody>
      </p:sp>
      <p:pic>
        <p:nvPicPr>
          <p:cNvPr id="3" name="Image 0" descr="preencoded.png"/>
          <p:cNvPicPr>
            <a:picLocks noChangeAspect="1"/>
          </p:cNvPicPr>
          <p:nvPr/>
        </p:nvPicPr>
        <p:blipFill>
          <a:blip r:embed="rId3"/>
          <a:stretch>
            <a:fillRect/>
          </a:stretch>
        </p:blipFill>
        <p:spPr>
          <a:xfrm>
            <a:off x="3247430" y="1997035"/>
            <a:ext cx="1614011" cy="1306949"/>
          </a:xfrm>
          <a:prstGeom prst="rect">
            <a:avLst/>
          </a:prstGeom>
        </p:spPr>
      </p:pic>
      <p:sp>
        <p:nvSpPr>
          <p:cNvPr id="4" name="Text 1"/>
          <p:cNvSpPr/>
          <p:nvPr/>
        </p:nvSpPr>
        <p:spPr>
          <a:xfrm>
            <a:off x="3989427" y="2585680"/>
            <a:ext cx="130016"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5" name="Text 2"/>
          <p:cNvSpPr/>
          <p:nvPr/>
        </p:nvSpPr>
        <p:spPr>
          <a:xfrm>
            <a:off x="5088255" y="2223849"/>
            <a:ext cx="6798945" cy="354330"/>
          </a:xfrm>
          <a:prstGeom prst="rect">
            <a:avLst/>
          </a:prstGeom>
          <a:noFill/>
          <a:ln/>
        </p:spPr>
        <p:txBody>
          <a:bodyPr wrap="none" lIns="0" tIns="0" rIns="0" bIns="0" rtlCol="0" anchor="t"/>
          <a:lstStyle/>
          <a:p>
            <a:pPr>
              <a:lnSpc>
                <a:spcPts val="2750"/>
              </a:lnSpc>
            </a:pPr>
            <a:r>
              <a:rPr lang="en-US" sz="2200" dirty="0">
                <a:solidFill>
                  <a:srgbClr val="EBECEF"/>
                </a:solidFill>
                <a:latin typeface="Fraunces Medium" pitchFamily="34" charset="0"/>
                <a:ea typeface="Fraunces Medium" pitchFamily="34" charset="-122"/>
                <a:cs typeface="Fraunces Medium" pitchFamily="34" charset="-120"/>
              </a:rPr>
              <a:t>Adversarial Training</a:t>
            </a:r>
            <a:endParaRPr lang="en-US" sz="2200" dirty="0"/>
          </a:p>
          <a:p>
            <a:pPr marL="0" indent="0" algn="l">
              <a:lnSpc>
                <a:spcPts val="2750"/>
              </a:lnSpc>
              <a:buNone/>
            </a:pPr>
            <a:endParaRPr lang="en-US" sz="2200" dirty="0"/>
          </a:p>
        </p:txBody>
      </p:sp>
      <p:sp>
        <p:nvSpPr>
          <p:cNvPr id="6" name="Text 3"/>
          <p:cNvSpPr/>
          <p:nvPr/>
        </p:nvSpPr>
        <p:spPr>
          <a:xfrm>
            <a:off x="5088255" y="2714268"/>
            <a:ext cx="4709755" cy="362903"/>
          </a:xfrm>
          <a:prstGeom prst="rect">
            <a:avLst/>
          </a:prstGeom>
          <a:noFill/>
          <a:ln/>
        </p:spPr>
        <p:txBody>
          <a:bodyPr wrap="none" lIns="0" tIns="0" rIns="0" bIns="0" rtlCol="0" anchor="t"/>
          <a:lstStyle/>
          <a:p>
            <a:pPr>
              <a:lnSpc>
                <a:spcPts val="2850"/>
              </a:lnSpc>
            </a:pPr>
            <a:r>
              <a:rPr lang="en-US" sz="1750" dirty="0">
                <a:solidFill>
                  <a:srgbClr val="EBECEF"/>
                </a:solidFill>
                <a:latin typeface="Epilogue" pitchFamily="34" charset="0"/>
                <a:ea typeface="Epilogue" pitchFamily="34" charset="-122"/>
                <a:cs typeface="Epilogue" pitchFamily="34" charset="-120"/>
              </a:rPr>
              <a:t>Improve resilience against evolving threats</a:t>
            </a:r>
            <a:endParaRPr lang="en-US" sz="1750" dirty="0"/>
          </a:p>
          <a:p>
            <a:pPr marL="0" indent="0" algn="l">
              <a:lnSpc>
                <a:spcPts val="2850"/>
              </a:lnSpc>
              <a:buNone/>
            </a:pPr>
            <a:endParaRPr lang="en-US" sz="1750" dirty="0"/>
          </a:p>
        </p:txBody>
      </p:sp>
      <p:sp>
        <p:nvSpPr>
          <p:cNvPr id="7" name="Shape 4"/>
          <p:cNvSpPr/>
          <p:nvPr/>
        </p:nvSpPr>
        <p:spPr>
          <a:xfrm>
            <a:off x="4918115" y="3317081"/>
            <a:ext cx="8861822" cy="15240"/>
          </a:xfrm>
          <a:prstGeom prst="roundRect">
            <a:avLst>
              <a:gd name="adj" fmla="val 625116"/>
            </a:avLst>
          </a:prstGeom>
          <a:solidFill>
            <a:srgbClr val="414A70"/>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2440424" y="3360658"/>
            <a:ext cx="3228022" cy="1306949"/>
          </a:xfrm>
          <a:prstGeom prst="rect">
            <a:avLst/>
          </a:prstGeom>
        </p:spPr>
      </p:pic>
      <p:sp>
        <p:nvSpPr>
          <p:cNvPr id="9" name="Text 5"/>
          <p:cNvSpPr/>
          <p:nvPr/>
        </p:nvSpPr>
        <p:spPr>
          <a:xfrm>
            <a:off x="3968472" y="3787378"/>
            <a:ext cx="171807"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0" name="Text 6"/>
          <p:cNvSpPr/>
          <p:nvPr/>
        </p:nvSpPr>
        <p:spPr>
          <a:xfrm>
            <a:off x="5668327" y="3497916"/>
            <a:ext cx="3846909"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Edge Computing Integration</a:t>
            </a:r>
            <a:endParaRPr lang="en-US" sz="2200" dirty="0"/>
          </a:p>
        </p:txBody>
      </p:sp>
      <p:sp>
        <p:nvSpPr>
          <p:cNvPr id="11" name="Text 7"/>
          <p:cNvSpPr/>
          <p:nvPr/>
        </p:nvSpPr>
        <p:spPr>
          <a:xfrm>
            <a:off x="5668326" y="3872862"/>
            <a:ext cx="8276273" cy="671754"/>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Enhance real-time processing capabilities, deploying IDS on edge devices</a:t>
            </a:r>
          </a:p>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For faster detection and response times without relying on cloud-base sol. </a:t>
            </a:r>
            <a:endParaRPr lang="en-US" sz="1750" dirty="0"/>
          </a:p>
        </p:txBody>
      </p:sp>
      <p:sp>
        <p:nvSpPr>
          <p:cNvPr id="12" name="Shape 8"/>
          <p:cNvSpPr/>
          <p:nvPr/>
        </p:nvSpPr>
        <p:spPr>
          <a:xfrm>
            <a:off x="5725120" y="4680704"/>
            <a:ext cx="8054816" cy="15240"/>
          </a:xfrm>
          <a:prstGeom prst="roundRect">
            <a:avLst>
              <a:gd name="adj" fmla="val 625116"/>
            </a:avLst>
          </a:prstGeom>
          <a:solidFill>
            <a:srgbClr val="414A70"/>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1633418" y="4724281"/>
            <a:ext cx="4842034" cy="1306949"/>
          </a:xfrm>
          <a:prstGeom prst="rect">
            <a:avLst/>
          </a:prstGeom>
        </p:spPr>
      </p:pic>
      <p:sp>
        <p:nvSpPr>
          <p:cNvPr id="14" name="Text 9"/>
          <p:cNvSpPr/>
          <p:nvPr/>
        </p:nvSpPr>
        <p:spPr>
          <a:xfrm>
            <a:off x="3976211" y="5151001"/>
            <a:ext cx="156448"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5" name="Text 10"/>
          <p:cNvSpPr/>
          <p:nvPr/>
        </p:nvSpPr>
        <p:spPr>
          <a:xfrm>
            <a:off x="6702266" y="49510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Real Time Monitoring</a:t>
            </a:r>
            <a:endParaRPr lang="en-US" sz="2200" dirty="0"/>
          </a:p>
        </p:txBody>
      </p:sp>
      <p:sp>
        <p:nvSpPr>
          <p:cNvPr id="16" name="Text 11"/>
          <p:cNvSpPr/>
          <p:nvPr/>
        </p:nvSpPr>
        <p:spPr>
          <a:xfrm>
            <a:off x="6702266" y="5441513"/>
            <a:ext cx="4795599" cy="362903"/>
          </a:xfrm>
          <a:prstGeom prst="rect">
            <a:avLst/>
          </a:prstGeom>
          <a:noFill/>
          <a:ln/>
        </p:spPr>
        <p:txBody>
          <a:bodyPr wrap="none" lIns="0" tIns="0" rIns="0" bIns="0" rtlCol="0" anchor="t"/>
          <a:lstStyle/>
          <a:p>
            <a:pPr>
              <a:lnSpc>
                <a:spcPts val="2850"/>
              </a:lnSpc>
            </a:pPr>
            <a:endParaRPr lang="en-US" sz="1750" dirty="0"/>
          </a:p>
        </p:txBody>
      </p:sp>
      <p:sp>
        <p:nvSpPr>
          <p:cNvPr id="17" name="Shape 12"/>
          <p:cNvSpPr/>
          <p:nvPr/>
        </p:nvSpPr>
        <p:spPr>
          <a:xfrm>
            <a:off x="6532126" y="6044327"/>
            <a:ext cx="7247811" cy="15240"/>
          </a:xfrm>
          <a:prstGeom prst="roundRect">
            <a:avLst>
              <a:gd name="adj" fmla="val 625116"/>
            </a:avLst>
          </a:prstGeom>
          <a:solidFill>
            <a:srgbClr val="414A70"/>
          </a:solidFill>
          <a:ln/>
        </p:spPr>
        <p:txBody>
          <a:bodyPr/>
          <a:lstStyle/>
          <a:p>
            <a:endParaRPr lang="en-US"/>
          </a:p>
        </p:txBody>
      </p:sp>
      <p:pic>
        <p:nvPicPr>
          <p:cNvPr id="18" name="Image 3" descr="preencoded.png"/>
          <p:cNvPicPr>
            <a:picLocks noChangeAspect="1"/>
          </p:cNvPicPr>
          <p:nvPr/>
        </p:nvPicPr>
        <p:blipFill>
          <a:blip r:embed="rId6"/>
          <a:stretch>
            <a:fillRect/>
          </a:stretch>
        </p:blipFill>
        <p:spPr>
          <a:xfrm>
            <a:off x="826294" y="6087904"/>
            <a:ext cx="6456164" cy="1306949"/>
          </a:xfrm>
          <a:prstGeom prst="rect">
            <a:avLst/>
          </a:prstGeom>
        </p:spPr>
      </p:pic>
      <p:sp>
        <p:nvSpPr>
          <p:cNvPr id="19" name="Text 13"/>
          <p:cNvSpPr/>
          <p:nvPr/>
        </p:nvSpPr>
        <p:spPr>
          <a:xfrm>
            <a:off x="3967639" y="6514624"/>
            <a:ext cx="173355"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4</a:t>
            </a:r>
            <a:endParaRPr lang="en-US" sz="2200" dirty="0"/>
          </a:p>
        </p:txBody>
      </p:sp>
      <p:sp>
        <p:nvSpPr>
          <p:cNvPr id="20" name="Text 14"/>
          <p:cNvSpPr/>
          <p:nvPr/>
        </p:nvSpPr>
        <p:spPr>
          <a:xfrm>
            <a:off x="7509272" y="6314718"/>
            <a:ext cx="4733528" cy="354330"/>
          </a:xfrm>
          <a:prstGeom prst="rect">
            <a:avLst/>
          </a:prstGeom>
          <a:noFill/>
          <a:ln/>
        </p:spPr>
        <p:txBody>
          <a:bodyPr wrap="none" lIns="0" tIns="0" rIns="0" bIns="0" rtlCol="0" anchor="t"/>
          <a:lstStyle/>
          <a:p>
            <a:pPr marL="0" indent="0" algn="l">
              <a:lnSpc>
                <a:spcPts val="2750"/>
              </a:lnSpc>
              <a:buNone/>
            </a:pPr>
            <a:r>
              <a:rPr lang="en-US" sz="2400" dirty="0">
                <a:solidFill>
                  <a:schemeClr val="bg1"/>
                </a:solidFill>
                <a:latin typeface="Times New Roman" panose="02020603050405020304" pitchFamily="18" charset="0"/>
                <a:cs typeface="Times New Roman" panose="02020603050405020304" pitchFamily="18" charset="0"/>
              </a:rPr>
              <a:t>Scalability Across </a:t>
            </a:r>
            <a:r>
              <a:rPr lang="en-US" sz="2400" dirty="0" err="1">
                <a:solidFill>
                  <a:schemeClr val="bg1"/>
                </a:solidFill>
                <a:latin typeface="Times New Roman" panose="02020603050405020304" pitchFamily="18" charset="0"/>
                <a:cs typeface="Times New Roman" panose="02020603050405020304" pitchFamily="18" charset="0"/>
              </a:rPr>
              <a:t>IoV</a:t>
            </a:r>
            <a:r>
              <a:rPr lang="en-US" sz="2400" dirty="0">
                <a:solidFill>
                  <a:schemeClr val="bg1"/>
                </a:solidFill>
                <a:latin typeface="Times New Roman" panose="02020603050405020304" pitchFamily="18" charset="0"/>
                <a:cs typeface="Times New Roman" panose="02020603050405020304" pitchFamily="18" charset="0"/>
              </a:rPr>
              <a:t> Systems</a:t>
            </a: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21" name="Text 15"/>
          <p:cNvSpPr/>
          <p:nvPr/>
        </p:nvSpPr>
        <p:spPr>
          <a:xfrm>
            <a:off x="7509272" y="6805136"/>
            <a:ext cx="4106704"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Adapt IDS for various </a:t>
            </a:r>
            <a:r>
              <a:rPr lang="en-US" sz="1750" dirty="0" err="1">
                <a:solidFill>
                  <a:srgbClr val="EBECEF"/>
                </a:solidFill>
                <a:latin typeface="Epilogue" pitchFamily="34" charset="0"/>
                <a:ea typeface="Epilogue" pitchFamily="34" charset="-122"/>
                <a:cs typeface="Epilogue" pitchFamily="34" charset="-120"/>
              </a:rPr>
              <a:t>IoV</a:t>
            </a:r>
            <a:r>
              <a:rPr lang="en-US" sz="1750" dirty="0">
                <a:solidFill>
                  <a:srgbClr val="EBECEF"/>
                </a:solidFill>
                <a:latin typeface="Epilogue" pitchFamily="34" charset="0"/>
                <a:ea typeface="Epilogue" pitchFamily="34" charset="-122"/>
                <a:cs typeface="Epilogue" pitchFamily="34" charset="-120"/>
              </a:rPr>
              <a:t> ecosystems, such as smart cities, etc.</a:t>
            </a:r>
            <a:endParaRPr lang="en-US" sz="1750" dirty="0"/>
          </a:p>
        </p:txBody>
      </p:sp>
      <p:sp>
        <p:nvSpPr>
          <p:cNvPr id="22" name="Text 15">
            <a:extLst>
              <a:ext uri="{FF2B5EF4-FFF2-40B4-BE49-F238E27FC236}">
                <a16:creationId xmlns:a16="http://schemas.microsoft.com/office/drawing/2014/main" id="{C7F4A8AC-B083-2232-16BB-5C9F658F3023}"/>
              </a:ext>
            </a:extLst>
          </p:cNvPr>
          <p:cNvSpPr/>
          <p:nvPr/>
        </p:nvSpPr>
        <p:spPr>
          <a:xfrm>
            <a:off x="6764892" y="5384165"/>
            <a:ext cx="7015043"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Anomaly Detection- identify unusual patterns in V2V and V2I </a:t>
            </a:r>
            <a:endParaRPr lang="en-US" sz="1750" dirty="0"/>
          </a:p>
        </p:txBody>
      </p:sp>
      <p:sp>
        <p:nvSpPr>
          <p:cNvPr id="23" name="Rectangle 22">
            <a:extLst>
              <a:ext uri="{FF2B5EF4-FFF2-40B4-BE49-F238E27FC236}">
                <a16:creationId xmlns:a16="http://schemas.microsoft.com/office/drawing/2014/main" id="{C4A2078A-7F6D-9CBA-7B52-1D4EFC1BB222}"/>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D1152-BD51-ED7C-5DFF-948091793034}"/>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88FAB09-23D7-2D24-BC2D-2DB93BB34E4D}"/>
              </a:ext>
            </a:extLst>
          </p:cNvPr>
          <p:cNvSpPr txBox="1"/>
          <p:nvPr/>
        </p:nvSpPr>
        <p:spPr>
          <a:xfrm>
            <a:off x="3365500" y="3009900"/>
            <a:ext cx="10629900" cy="1569660"/>
          </a:xfrm>
          <a:prstGeom prst="rect">
            <a:avLst/>
          </a:prstGeom>
          <a:noFill/>
        </p:spPr>
        <p:txBody>
          <a:bodyPr wrap="square" rtlCol="0">
            <a:spAutoFit/>
          </a:bodyPr>
          <a:lstStyle/>
          <a:p>
            <a:r>
              <a:rPr lang="en-US" sz="9600" dirty="0">
                <a:solidFill>
                  <a:schemeClr val="bg1"/>
                </a:solidFill>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1010413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3" descr="preencoded.png"/>
          <p:cNvPicPr preferRelativeResize="0"/>
          <p:nvPr/>
        </p:nvPicPr>
        <p:blipFill rotWithShape="1">
          <a:blip r:embed="rId3">
            <a:alphaModFix/>
          </a:blip>
          <a:srcRect/>
          <a:stretch/>
        </p:blipFill>
        <p:spPr>
          <a:xfrm>
            <a:off x="8994980" y="0"/>
            <a:ext cx="5486400" cy="8229600"/>
          </a:xfrm>
          <a:prstGeom prst="rect">
            <a:avLst/>
          </a:prstGeom>
          <a:noFill/>
          <a:ln>
            <a:noFill/>
          </a:ln>
        </p:spPr>
      </p:pic>
      <p:sp>
        <p:nvSpPr>
          <p:cNvPr id="82" name="Google Shape;82;p3"/>
          <p:cNvSpPr/>
          <p:nvPr/>
        </p:nvSpPr>
        <p:spPr>
          <a:xfrm>
            <a:off x="474463" y="556759"/>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Introduction to </a:t>
            </a:r>
            <a:r>
              <a:rPr lang="en-US" sz="4450" dirty="0" err="1">
                <a:solidFill>
                  <a:srgbClr val="FFFFFF"/>
                </a:solidFill>
                <a:latin typeface="Fraunces Medium"/>
                <a:ea typeface="Fraunces Medium"/>
                <a:cs typeface="Fraunces Medium"/>
                <a:sym typeface="Fraunces Medium"/>
              </a:rPr>
              <a:t>IoV</a:t>
            </a:r>
            <a:r>
              <a:rPr lang="en-US" sz="4450" dirty="0">
                <a:solidFill>
                  <a:srgbClr val="FFFFFF"/>
                </a:solidFill>
                <a:latin typeface="Fraunces Medium"/>
                <a:ea typeface="Fraunces Medium"/>
                <a:cs typeface="Fraunces Medium"/>
                <a:sym typeface="Fraunces Medium"/>
              </a:rPr>
              <a:t> Security</a:t>
            </a:r>
            <a:endParaRPr sz="4450" dirty="0">
              <a:solidFill>
                <a:schemeClr val="dk1"/>
              </a:solidFill>
              <a:latin typeface="Calibri"/>
              <a:ea typeface="Calibri"/>
              <a:cs typeface="Calibri"/>
              <a:sym typeface="Calibri"/>
            </a:endParaRPr>
          </a:p>
        </p:txBody>
      </p:sp>
      <p:sp>
        <p:nvSpPr>
          <p:cNvPr id="83" name="Google Shape;83;p3"/>
          <p:cNvSpPr/>
          <p:nvPr/>
        </p:nvSpPr>
        <p:spPr>
          <a:xfrm>
            <a:off x="793790" y="2418429"/>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p:cNvSpPr/>
          <p:nvPr/>
        </p:nvSpPr>
        <p:spPr>
          <a:xfrm>
            <a:off x="1417439" y="2418429"/>
            <a:ext cx="2835235"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a:solidFill>
                  <a:srgbClr val="EBECEF"/>
                </a:solidFill>
                <a:latin typeface="Fraunces Medium"/>
                <a:ea typeface="Fraunces Medium"/>
                <a:cs typeface="Fraunces Medium"/>
                <a:sym typeface="Fraunces Medium"/>
              </a:rPr>
              <a:t>IoV Ecosystem</a:t>
            </a:r>
            <a:endParaRPr sz="2200">
              <a:solidFill>
                <a:schemeClr val="dk1"/>
              </a:solidFill>
              <a:latin typeface="Calibri"/>
              <a:ea typeface="Calibri"/>
              <a:cs typeface="Calibri"/>
              <a:sym typeface="Calibri"/>
            </a:endParaRPr>
          </a:p>
        </p:txBody>
      </p:sp>
      <p:sp>
        <p:nvSpPr>
          <p:cNvPr id="85" name="Google Shape;85;p3"/>
          <p:cNvSpPr/>
          <p:nvPr/>
        </p:nvSpPr>
        <p:spPr>
          <a:xfrm>
            <a:off x="1417450" y="2908851"/>
            <a:ext cx="3041100" cy="16803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BECEF"/>
              </a:buClr>
              <a:buSzPts val="1750"/>
              <a:buFont typeface="Epilogue"/>
              <a:buNone/>
            </a:pPr>
            <a:r>
              <a:rPr lang="en-US" sz="1750">
                <a:solidFill>
                  <a:srgbClr val="EBECEF"/>
                </a:solidFill>
                <a:latin typeface="Epilogue"/>
                <a:ea typeface="Epilogue"/>
                <a:cs typeface="Epilogue"/>
                <a:sym typeface="Epilogue"/>
              </a:rPr>
              <a:t>Connected vehicles (V2V), infrastructure, and cloud services(V2X).</a:t>
            </a:r>
            <a:endParaRPr sz="1750">
              <a:solidFill>
                <a:srgbClr val="EBECEF"/>
              </a:solidFill>
              <a:latin typeface="Epilogue"/>
              <a:ea typeface="Epilogue"/>
              <a:cs typeface="Epilogue"/>
              <a:sym typeface="Epilogue"/>
            </a:endParaRPr>
          </a:p>
          <a:p>
            <a:pPr marL="0" marR="0" lvl="0" indent="0" algn="l" rtl="0">
              <a:lnSpc>
                <a:spcPct val="162857"/>
              </a:lnSpc>
              <a:spcBef>
                <a:spcPts val="0"/>
              </a:spcBef>
              <a:spcAft>
                <a:spcPts val="0"/>
              </a:spcAft>
              <a:buClr>
                <a:srgbClr val="EBECEF"/>
              </a:buClr>
              <a:buSzPts val="1750"/>
              <a:buFont typeface="Epilogue"/>
              <a:buNone/>
            </a:pPr>
            <a:endParaRPr sz="1750">
              <a:solidFill>
                <a:srgbClr val="EBECEF"/>
              </a:solidFill>
              <a:latin typeface="Epilogue"/>
              <a:ea typeface="Epilogue"/>
              <a:cs typeface="Epilogue"/>
              <a:sym typeface="Epilogue"/>
            </a:endParaRPr>
          </a:p>
        </p:txBody>
      </p:sp>
      <p:sp>
        <p:nvSpPr>
          <p:cNvPr id="86" name="Google Shape;86;p3"/>
          <p:cNvSpPr/>
          <p:nvPr/>
        </p:nvSpPr>
        <p:spPr>
          <a:xfrm>
            <a:off x="4685467" y="2418429"/>
            <a:ext cx="396835" cy="396835"/>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3"/>
          <p:cNvSpPr/>
          <p:nvPr/>
        </p:nvSpPr>
        <p:spPr>
          <a:xfrm>
            <a:off x="5309116" y="2418429"/>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a:solidFill>
                  <a:srgbClr val="EBECEF"/>
                </a:solidFill>
                <a:latin typeface="Fraunces Medium"/>
                <a:ea typeface="Fraunces Medium"/>
                <a:cs typeface="Fraunces Medium"/>
                <a:sym typeface="Fraunces Medium"/>
              </a:rPr>
              <a:t>Benefits of IoV</a:t>
            </a:r>
            <a:endParaRPr sz="2200">
              <a:solidFill>
                <a:schemeClr val="dk1"/>
              </a:solidFill>
              <a:latin typeface="Calibri"/>
              <a:ea typeface="Calibri"/>
              <a:cs typeface="Calibri"/>
              <a:sym typeface="Calibri"/>
            </a:endParaRPr>
          </a:p>
        </p:txBody>
      </p:sp>
      <p:sp>
        <p:nvSpPr>
          <p:cNvPr id="88" name="Google Shape;88;p3"/>
          <p:cNvSpPr/>
          <p:nvPr/>
        </p:nvSpPr>
        <p:spPr>
          <a:xfrm>
            <a:off x="5309116" y="2908848"/>
            <a:ext cx="3041213" cy="1088708"/>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BECEF"/>
              </a:buClr>
              <a:buSzPts val="1750"/>
              <a:buFont typeface="Epilogue"/>
              <a:buNone/>
            </a:pPr>
            <a:r>
              <a:rPr lang="en-US" sz="1750">
                <a:solidFill>
                  <a:srgbClr val="EBECEF"/>
                </a:solidFill>
                <a:latin typeface="Epilogue"/>
                <a:ea typeface="Epilogue"/>
                <a:cs typeface="Epilogue"/>
                <a:sym typeface="Epilogue"/>
              </a:rPr>
              <a:t>Improved traffic efficiency and safety</a:t>
            </a:r>
            <a:endParaRPr sz="1750">
              <a:solidFill>
                <a:schemeClr val="dk1"/>
              </a:solidFill>
              <a:latin typeface="Calibri"/>
              <a:ea typeface="Calibri"/>
              <a:cs typeface="Calibri"/>
              <a:sym typeface="Calibri"/>
            </a:endParaRPr>
          </a:p>
        </p:txBody>
      </p:sp>
      <p:sp>
        <p:nvSpPr>
          <p:cNvPr id="89" name="Google Shape;89;p3"/>
          <p:cNvSpPr/>
          <p:nvPr/>
        </p:nvSpPr>
        <p:spPr>
          <a:xfrm>
            <a:off x="793790" y="5067858"/>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3"/>
          <p:cNvSpPr/>
          <p:nvPr/>
        </p:nvSpPr>
        <p:spPr>
          <a:xfrm>
            <a:off x="5309114" y="5083270"/>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a:solidFill>
                  <a:srgbClr val="EBECEF"/>
                </a:solidFill>
                <a:latin typeface="Fraunces Medium"/>
                <a:ea typeface="Fraunces Medium"/>
                <a:cs typeface="Fraunces Medium"/>
                <a:sym typeface="Fraunces Medium"/>
              </a:rPr>
              <a:t>Need for IDS</a:t>
            </a:r>
            <a:endParaRPr sz="2200">
              <a:solidFill>
                <a:schemeClr val="dk1"/>
              </a:solidFill>
              <a:latin typeface="Calibri"/>
              <a:ea typeface="Calibri"/>
              <a:cs typeface="Calibri"/>
              <a:sym typeface="Calibri"/>
            </a:endParaRPr>
          </a:p>
        </p:txBody>
      </p:sp>
      <p:sp>
        <p:nvSpPr>
          <p:cNvPr id="91" name="Google Shape;91;p3"/>
          <p:cNvSpPr/>
          <p:nvPr/>
        </p:nvSpPr>
        <p:spPr>
          <a:xfrm>
            <a:off x="5309125" y="5565050"/>
            <a:ext cx="33849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BECEF"/>
              </a:buClr>
              <a:buSzPts val="1750"/>
              <a:buFont typeface="Epilogue"/>
              <a:buNone/>
            </a:pPr>
            <a:r>
              <a:rPr lang="en-US" sz="1750">
                <a:solidFill>
                  <a:srgbClr val="EBECEF"/>
                </a:solidFill>
                <a:latin typeface="Epilogue"/>
                <a:ea typeface="Epilogue"/>
                <a:cs typeface="Epilogue"/>
                <a:sym typeface="Epilogue"/>
              </a:rPr>
              <a:t>Real-time threat detection</a:t>
            </a:r>
            <a:endParaRPr sz="1750">
              <a:solidFill>
                <a:srgbClr val="EBECEF"/>
              </a:solidFill>
              <a:latin typeface="Epilogue"/>
              <a:ea typeface="Epilogue"/>
              <a:cs typeface="Epilogue"/>
              <a:sym typeface="Epilogue"/>
            </a:endParaRPr>
          </a:p>
          <a:p>
            <a:pPr marL="0" marR="0" lvl="0" indent="0" algn="l" rtl="0">
              <a:lnSpc>
                <a:spcPct val="162857"/>
              </a:lnSpc>
              <a:spcBef>
                <a:spcPts val="0"/>
              </a:spcBef>
              <a:spcAft>
                <a:spcPts val="0"/>
              </a:spcAft>
              <a:buClr>
                <a:srgbClr val="EBECEF"/>
              </a:buClr>
              <a:buSzPts val="1750"/>
              <a:buFont typeface="Epilogue"/>
              <a:buNone/>
            </a:pPr>
            <a:r>
              <a:rPr lang="en-US" sz="1750">
                <a:solidFill>
                  <a:srgbClr val="EBECEF"/>
                </a:solidFill>
                <a:latin typeface="Epilogue"/>
                <a:ea typeface="Epilogue"/>
                <a:cs typeface="Epilogue"/>
                <a:sym typeface="Epilogue"/>
              </a:rPr>
              <a:t>and response</a:t>
            </a:r>
            <a:endParaRPr sz="1750">
              <a:solidFill>
                <a:schemeClr val="dk1"/>
              </a:solidFill>
              <a:latin typeface="Calibri"/>
              <a:ea typeface="Calibri"/>
              <a:cs typeface="Calibri"/>
              <a:sym typeface="Calibri"/>
            </a:endParaRPr>
          </a:p>
        </p:txBody>
      </p:sp>
      <p:sp>
        <p:nvSpPr>
          <p:cNvPr id="92" name="Google Shape;92;p3"/>
          <p:cNvSpPr/>
          <p:nvPr/>
        </p:nvSpPr>
        <p:spPr>
          <a:xfrm>
            <a:off x="4765317" y="5067829"/>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3"/>
          <p:cNvSpPr/>
          <p:nvPr/>
        </p:nvSpPr>
        <p:spPr>
          <a:xfrm>
            <a:off x="1260266" y="5083279"/>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a:solidFill>
                  <a:srgbClr val="EBECEF"/>
                </a:solidFill>
                <a:latin typeface="Fraunces Medium"/>
                <a:ea typeface="Fraunces Medium"/>
                <a:cs typeface="Fraunces Medium"/>
                <a:sym typeface="Fraunces Medium"/>
              </a:rPr>
              <a:t>Security Challenges</a:t>
            </a:r>
            <a:endParaRPr sz="2200">
              <a:solidFill>
                <a:schemeClr val="dk1"/>
              </a:solidFill>
              <a:latin typeface="Calibri"/>
              <a:ea typeface="Calibri"/>
              <a:cs typeface="Calibri"/>
              <a:sym typeface="Calibri"/>
            </a:endParaRPr>
          </a:p>
        </p:txBody>
      </p:sp>
      <p:sp>
        <p:nvSpPr>
          <p:cNvPr id="94" name="Google Shape;94;p3"/>
          <p:cNvSpPr/>
          <p:nvPr/>
        </p:nvSpPr>
        <p:spPr>
          <a:xfrm>
            <a:off x="1327315" y="5565050"/>
            <a:ext cx="38349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BECEF"/>
              </a:buClr>
              <a:buSzPts val="1750"/>
              <a:buFont typeface="Epilogue"/>
              <a:buNone/>
            </a:pPr>
            <a:r>
              <a:rPr lang="en-US" sz="1750">
                <a:solidFill>
                  <a:srgbClr val="EBECEF"/>
                </a:solidFill>
                <a:latin typeface="Epilogue"/>
                <a:ea typeface="Epilogue"/>
                <a:cs typeface="Epilogue"/>
                <a:sym typeface="Epilogue"/>
              </a:rPr>
              <a:t>Data breaches, unauthorized access, malware attacks (DOS, spoofing,etc)</a:t>
            </a:r>
            <a:endParaRPr sz="1750">
              <a:solidFill>
                <a:schemeClr val="dk1"/>
              </a:solidFill>
              <a:latin typeface="Calibri"/>
              <a:ea typeface="Calibri"/>
              <a:cs typeface="Calibri"/>
              <a:sym typeface="Calibri"/>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F5598646-55A8-DBD6-56DD-468A31E887F4}"/>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C35D9D1A-DF81-0EA5-D886-87FAC8F2C160}"/>
              </a:ext>
            </a:extLst>
          </p:cNvPr>
          <p:cNvSpPr/>
          <p:nvPr/>
        </p:nvSpPr>
        <p:spPr>
          <a:xfrm>
            <a:off x="474463" y="124068"/>
            <a:ext cx="7556421" cy="1417558"/>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Importance of IDS in </a:t>
            </a:r>
            <a:r>
              <a:rPr lang="en-US" sz="4450" dirty="0" err="1">
                <a:solidFill>
                  <a:srgbClr val="FFFFFF"/>
                </a:solidFill>
                <a:latin typeface="Fraunces Medium"/>
                <a:ea typeface="Fraunces Medium"/>
                <a:cs typeface="Fraunces Medium"/>
                <a:sym typeface="Fraunces Medium"/>
              </a:rPr>
              <a:t>IoV</a:t>
            </a:r>
            <a:r>
              <a:rPr lang="en-US" sz="4450" dirty="0">
                <a:solidFill>
                  <a:srgbClr val="FFFFFF"/>
                </a:solidFill>
                <a:latin typeface="Fraunces Medium"/>
                <a:ea typeface="Fraunces Medium"/>
                <a:cs typeface="Fraunces Medium"/>
                <a:sym typeface="Fraunces Medium"/>
              </a:rPr>
              <a:t>:</a:t>
            </a:r>
            <a:endParaRPr lang="en-US" sz="4450" dirty="0">
              <a:solidFill>
                <a:schemeClr val="dk1"/>
              </a:solidFill>
              <a:latin typeface="Calibri"/>
              <a:ea typeface="Calibri"/>
              <a:cs typeface="Calibri"/>
              <a:sym typeface="Calibri"/>
            </a:endParaRPr>
          </a:p>
        </p:txBody>
      </p:sp>
      <p:sp>
        <p:nvSpPr>
          <p:cNvPr id="83" name="Google Shape;83;p3">
            <a:extLst>
              <a:ext uri="{FF2B5EF4-FFF2-40B4-BE49-F238E27FC236}">
                <a16:creationId xmlns:a16="http://schemas.microsoft.com/office/drawing/2014/main" id="{9D5834D1-039E-728F-A8C6-1BD3196583AF}"/>
              </a:ext>
            </a:extLst>
          </p:cNvPr>
          <p:cNvSpPr/>
          <p:nvPr/>
        </p:nvSpPr>
        <p:spPr>
          <a:xfrm>
            <a:off x="474463" y="1541626"/>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a:extLst>
              <a:ext uri="{FF2B5EF4-FFF2-40B4-BE49-F238E27FC236}">
                <a16:creationId xmlns:a16="http://schemas.microsoft.com/office/drawing/2014/main" id="{833063E0-FD49-8EAC-ED86-D3D2BD229ECB}"/>
              </a:ext>
            </a:extLst>
          </p:cNvPr>
          <p:cNvSpPr/>
          <p:nvPr/>
        </p:nvSpPr>
        <p:spPr>
          <a:xfrm>
            <a:off x="1098112" y="1541626"/>
            <a:ext cx="413111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IN" sz="2200" dirty="0" err="1">
                <a:solidFill>
                  <a:srgbClr val="EBECEF"/>
                </a:solidFill>
                <a:latin typeface="Fraunces Medium"/>
              </a:rPr>
              <a:t>IoV’s</a:t>
            </a:r>
            <a:r>
              <a:rPr lang="en-IN" sz="2200" dirty="0">
                <a:solidFill>
                  <a:srgbClr val="EBECEF"/>
                </a:solidFill>
                <a:latin typeface="Fraunces Medium"/>
              </a:rPr>
              <a:t> Connectivity = Vulnerability</a:t>
            </a:r>
            <a:endParaRPr sz="2200" dirty="0">
              <a:solidFill>
                <a:srgbClr val="EBECEF"/>
              </a:solidFill>
              <a:latin typeface="Fraunces Medium"/>
              <a:sym typeface="Calibri"/>
            </a:endParaRPr>
          </a:p>
        </p:txBody>
      </p:sp>
      <p:sp>
        <p:nvSpPr>
          <p:cNvPr id="85" name="Google Shape;85;p3">
            <a:extLst>
              <a:ext uri="{FF2B5EF4-FFF2-40B4-BE49-F238E27FC236}">
                <a16:creationId xmlns:a16="http://schemas.microsoft.com/office/drawing/2014/main" id="{61B02A22-CC42-BDE3-AE1A-7DAAB3B64463}"/>
              </a:ext>
            </a:extLst>
          </p:cNvPr>
          <p:cNvSpPr/>
          <p:nvPr/>
        </p:nvSpPr>
        <p:spPr>
          <a:xfrm>
            <a:off x="1098123" y="2032048"/>
            <a:ext cx="5674152" cy="16803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 connects vehicles, infrastructure, and pedestrians.​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Prone to attacks like DoS, spoofing, sniffing, and CAN bus intrusion.</a:t>
            </a:r>
            <a:endParaRPr lang="en-IN" sz="1750" dirty="0">
              <a:solidFill>
                <a:srgbClr val="EBECEF"/>
              </a:solidFill>
              <a:latin typeface="Epilogue"/>
              <a:ea typeface="Epilogue"/>
              <a:cs typeface="Epilogue"/>
              <a:sym typeface="Epilogue"/>
            </a:endParaRPr>
          </a:p>
        </p:txBody>
      </p:sp>
      <p:sp>
        <p:nvSpPr>
          <p:cNvPr id="86" name="Google Shape;86;p3">
            <a:extLst>
              <a:ext uri="{FF2B5EF4-FFF2-40B4-BE49-F238E27FC236}">
                <a16:creationId xmlns:a16="http://schemas.microsoft.com/office/drawing/2014/main" id="{FF17C680-1B0C-668F-6BE4-927920987348}"/>
              </a:ext>
            </a:extLst>
          </p:cNvPr>
          <p:cNvSpPr/>
          <p:nvPr/>
        </p:nvSpPr>
        <p:spPr>
          <a:xfrm>
            <a:off x="7746215" y="1522764"/>
            <a:ext cx="396835" cy="396835"/>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3">
            <a:extLst>
              <a:ext uri="{FF2B5EF4-FFF2-40B4-BE49-F238E27FC236}">
                <a16:creationId xmlns:a16="http://schemas.microsoft.com/office/drawing/2014/main" id="{3D8A97EE-6408-2701-ADC7-BC122D2C967C}"/>
              </a:ext>
            </a:extLst>
          </p:cNvPr>
          <p:cNvSpPr/>
          <p:nvPr/>
        </p:nvSpPr>
        <p:spPr>
          <a:xfrm>
            <a:off x="8369864" y="1522764"/>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Role of IDS</a:t>
            </a:r>
            <a:endParaRPr sz="2200" dirty="0">
              <a:solidFill>
                <a:schemeClr val="dk1"/>
              </a:solidFill>
              <a:latin typeface="Calibri"/>
              <a:ea typeface="Calibri"/>
              <a:cs typeface="Calibri"/>
              <a:sym typeface="Calibri"/>
            </a:endParaRPr>
          </a:p>
        </p:txBody>
      </p:sp>
      <p:sp>
        <p:nvSpPr>
          <p:cNvPr id="88" name="Google Shape;88;p3">
            <a:extLst>
              <a:ext uri="{FF2B5EF4-FFF2-40B4-BE49-F238E27FC236}">
                <a16:creationId xmlns:a16="http://schemas.microsoft.com/office/drawing/2014/main" id="{DB179D18-4A20-C979-F9D7-6ECE5A4CE390}"/>
              </a:ext>
            </a:extLst>
          </p:cNvPr>
          <p:cNvSpPr/>
          <p:nvPr/>
        </p:nvSpPr>
        <p:spPr>
          <a:xfrm>
            <a:off x="8369864" y="2013183"/>
            <a:ext cx="6031936" cy="1088708"/>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Detects network anomalies to secure vehicular and IoT systems.​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Mitigates threats, ensuring operational safety and efficiency.</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IN" sz="1750" dirty="0">
              <a:solidFill>
                <a:schemeClr val="dk1"/>
              </a:solidFill>
              <a:latin typeface="Calibri"/>
              <a:ea typeface="Calibri"/>
              <a:cs typeface="Calibri"/>
              <a:sym typeface="Calibri"/>
            </a:endParaRPr>
          </a:p>
        </p:txBody>
      </p:sp>
      <p:sp>
        <p:nvSpPr>
          <p:cNvPr id="89" name="Google Shape;89;p3">
            <a:extLst>
              <a:ext uri="{FF2B5EF4-FFF2-40B4-BE49-F238E27FC236}">
                <a16:creationId xmlns:a16="http://schemas.microsoft.com/office/drawing/2014/main" id="{CC5956EC-0F18-4FF3-7C11-26F85D5CCD32}"/>
              </a:ext>
            </a:extLst>
          </p:cNvPr>
          <p:cNvSpPr/>
          <p:nvPr/>
        </p:nvSpPr>
        <p:spPr>
          <a:xfrm>
            <a:off x="474463" y="4191055"/>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3">
            <a:extLst>
              <a:ext uri="{FF2B5EF4-FFF2-40B4-BE49-F238E27FC236}">
                <a16:creationId xmlns:a16="http://schemas.microsoft.com/office/drawing/2014/main" id="{3989C775-9EDC-649E-8877-E3FAB536769C}"/>
              </a:ext>
            </a:extLst>
          </p:cNvPr>
          <p:cNvSpPr/>
          <p:nvPr/>
        </p:nvSpPr>
        <p:spPr>
          <a:xfrm>
            <a:off x="8369862" y="4187605"/>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Intelligent IDS</a:t>
            </a:r>
            <a:endParaRPr sz="2200" dirty="0">
              <a:solidFill>
                <a:schemeClr val="dk1"/>
              </a:solidFill>
              <a:latin typeface="Calibri"/>
              <a:ea typeface="Calibri"/>
              <a:cs typeface="Calibri"/>
              <a:sym typeface="Calibri"/>
            </a:endParaRPr>
          </a:p>
        </p:txBody>
      </p:sp>
      <p:sp>
        <p:nvSpPr>
          <p:cNvPr id="91" name="Google Shape;91;p3">
            <a:extLst>
              <a:ext uri="{FF2B5EF4-FFF2-40B4-BE49-F238E27FC236}">
                <a16:creationId xmlns:a16="http://schemas.microsoft.com/office/drawing/2014/main" id="{5AEBF5E5-449F-572C-E87F-BA6C6D99CCE9}"/>
              </a:ext>
            </a:extLst>
          </p:cNvPr>
          <p:cNvSpPr/>
          <p:nvPr/>
        </p:nvSpPr>
        <p:spPr>
          <a:xfrm>
            <a:off x="8369872" y="4669385"/>
            <a:ext cx="6031927" cy="10887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ML-powered systems (Neural Network Based solution).​</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High detection accuracy with low false alarms.​</a:t>
            </a:r>
            <a:endParaRPr lang="en-US" sz="1750" dirty="0">
              <a:solidFill>
                <a:schemeClr val="dk1"/>
              </a:solidFill>
              <a:latin typeface="Calibri"/>
              <a:ea typeface="Calibri"/>
              <a:cs typeface="Calibri"/>
              <a:sym typeface="Calibri"/>
            </a:endParaRPr>
          </a:p>
        </p:txBody>
      </p:sp>
      <p:sp>
        <p:nvSpPr>
          <p:cNvPr id="92" name="Google Shape;92;p3">
            <a:extLst>
              <a:ext uri="{FF2B5EF4-FFF2-40B4-BE49-F238E27FC236}">
                <a16:creationId xmlns:a16="http://schemas.microsoft.com/office/drawing/2014/main" id="{1120ED42-D66F-E393-4036-7875BC0A05BD}"/>
              </a:ext>
            </a:extLst>
          </p:cNvPr>
          <p:cNvSpPr/>
          <p:nvPr/>
        </p:nvSpPr>
        <p:spPr>
          <a:xfrm>
            <a:off x="7826065" y="4172164"/>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3">
            <a:extLst>
              <a:ext uri="{FF2B5EF4-FFF2-40B4-BE49-F238E27FC236}">
                <a16:creationId xmlns:a16="http://schemas.microsoft.com/office/drawing/2014/main" id="{A3C4459D-14D4-3021-200E-9AC2C8996943}"/>
              </a:ext>
            </a:extLst>
          </p:cNvPr>
          <p:cNvSpPr/>
          <p:nvPr/>
        </p:nvSpPr>
        <p:spPr>
          <a:xfrm>
            <a:off x="1098112" y="4206476"/>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Benefits of IDS</a:t>
            </a:r>
            <a:endParaRPr sz="2200" dirty="0">
              <a:solidFill>
                <a:schemeClr val="dk1"/>
              </a:solidFill>
              <a:latin typeface="Calibri"/>
              <a:ea typeface="Calibri"/>
              <a:cs typeface="Calibri"/>
              <a:sym typeface="Calibri"/>
            </a:endParaRPr>
          </a:p>
        </p:txBody>
      </p:sp>
      <p:sp>
        <p:nvSpPr>
          <p:cNvPr id="94" name="Google Shape;94;p3">
            <a:extLst>
              <a:ext uri="{FF2B5EF4-FFF2-40B4-BE49-F238E27FC236}">
                <a16:creationId xmlns:a16="http://schemas.microsoft.com/office/drawing/2014/main" id="{02C229D6-1618-A082-A142-717DB9F6492A}"/>
              </a:ext>
            </a:extLst>
          </p:cNvPr>
          <p:cNvSpPr/>
          <p:nvPr/>
        </p:nvSpPr>
        <p:spPr>
          <a:xfrm>
            <a:off x="1007987" y="4688247"/>
            <a:ext cx="5764287" cy="10887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Safety: Prevents accidents caused by system hacking.​</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Cost Savings: Avoids damages and downtime.​</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Efficiency: Maintains seamless traffic and vehicle operations.</a:t>
            </a:r>
            <a:endParaRPr lang="en-US" sz="1750"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98276383-8554-9063-05C8-E9CA3F6124CA}"/>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26580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41FDD369-2443-B63A-02B5-F8B86D3D22DB}"/>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1D200566-50E2-B601-8EA7-6D62569FBD3D}"/>
              </a:ext>
            </a:extLst>
          </p:cNvPr>
          <p:cNvSpPr/>
          <p:nvPr/>
        </p:nvSpPr>
        <p:spPr>
          <a:xfrm>
            <a:off x="474463" y="124068"/>
            <a:ext cx="13241537" cy="1088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Types of Cyberattacks:  </a:t>
            </a:r>
            <a:r>
              <a:rPr lang="en-US" sz="3200" dirty="0">
                <a:solidFill>
                  <a:srgbClr val="FFFFFF"/>
                </a:solidFill>
                <a:latin typeface="Fraunces Medium"/>
                <a:ea typeface="Fraunces Medium"/>
                <a:cs typeface="Fraunces Medium"/>
                <a:sym typeface="Fraunces Medium"/>
              </a:rPr>
              <a:t>External Network Attacks (V2X, V2G)</a:t>
            </a:r>
            <a:endParaRPr lang="en-US" sz="4450" dirty="0">
              <a:solidFill>
                <a:schemeClr val="dk1"/>
              </a:solidFill>
              <a:latin typeface="Calibri"/>
              <a:ea typeface="Calibri"/>
              <a:cs typeface="Calibri"/>
              <a:sym typeface="Calibri"/>
            </a:endParaRPr>
          </a:p>
        </p:txBody>
      </p:sp>
      <p:sp>
        <p:nvSpPr>
          <p:cNvPr id="83" name="Google Shape;83;p3">
            <a:extLst>
              <a:ext uri="{FF2B5EF4-FFF2-40B4-BE49-F238E27FC236}">
                <a16:creationId xmlns:a16="http://schemas.microsoft.com/office/drawing/2014/main" id="{1881BA10-CE71-3A55-A5A9-F3BF4A8D8A2A}"/>
              </a:ext>
            </a:extLst>
          </p:cNvPr>
          <p:cNvSpPr/>
          <p:nvPr/>
        </p:nvSpPr>
        <p:spPr>
          <a:xfrm>
            <a:off x="474463" y="1541626"/>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a:extLst>
              <a:ext uri="{FF2B5EF4-FFF2-40B4-BE49-F238E27FC236}">
                <a16:creationId xmlns:a16="http://schemas.microsoft.com/office/drawing/2014/main" id="{F920C5F7-CF1D-2760-58F1-847B3A6BBECD}"/>
              </a:ext>
            </a:extLst>
          </p:cNvPr>
          <p:cNvSpPr/>
          <p:nvPr/>
        </p:nvSpPr>
        <p:spPr>
          <a:xfrm>
            <a:off x="1098112" y="1541626"/>
            <a:ext cx="413111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rPr>
              <a:t>a. Denial of Service (DoS) :</a:t>
            </a:r>
            <a:endParaRPr sz="2200" dirty="0">
              <a:solidFill>
                <a:srgbClr val="EBECEF"/>
              </a:solidFill>
              <a:latin typeface="Fraunces Medium"/>
              <a:sym typeface="Calibri"/>
            </a:endParaRPr>
          </a:p>
        </p:txBody>
      </p:sp>
      <p:sp>
        <p:nvSpPr>
          <p:cNvPr id="85" name="Google Shape;85;p3">
            <a:extLst>
              <a:ext uri="{FF2B5EF4-FFF2-40B4-BE49-F238E27FC236}">
                <a16:creationId xmlns:a16="http://schemas.microsoft.com/office/drawing/2014/main" id="{5E4B4DC0-4525-BC72-E18E-83CA94721345}"/>
              </a:ext>
            </a:extLst>
          </p:cNvPr>
          <p:cNvSpPr/>
          <p:nvPr/>
        </p:nvSpPr>
        <p:spPr>
          <a:xfrm>
            <a:off x="1098123" y="2032048"/>
            <a:ext cx="5674152" cy="16803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The attacker sends a large volume of irrelevant or malformed requests to </a:t>
            </a: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 nodes, such as V2X gateways or vehicle infotainment systems.​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These requests overwhelm the network or system resources, leading to denial of legitimate service.​</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sz="1750" dirty="0">
                <a:solidFill>
                  <a:srgbClr val="EBECEF"/>
                </a:solidFill>
                <a:latin typeface="Epilogue"/>
                <a:ea typeface="Epilogue"/>
                <a:cs typeface="Epilogue"/>
                <a:sym typeface="Epilogue"/>
              </a:rPr>
              <a:t>Purpose in Research:​</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Tests the IDS's capacity to distinguish between benign and malicious traffic in high-volume scenarios.​</a:t>
            </a:r>
            <a:endParaRPr lang="en-IN" sz="1750" dirty="0">
              <a:solidFill>
                <a:srgbClr val="EBECEF"/>
              </a:solidFill>
              <a:latin typeface="Epilogue"/>
              <a:ea typeface="Epilogue"/>
              <a:cs typeface="Epilogue"/>
              <a:sym typeface="Epilogue"/>
            </a:endParaRPr>
          </a:p>
        </p:txBody>
      </p:sp>
      <p:sp>
        <p:nvSpPr>
          <p:cNvPr id="86" name="Google Shape;86;p3">
            <a:extLst>
              <a:ext uri="{FF2B5EF4-FFF2-40B4-BE49-F238E27FC236}">
                <a16:creationId xmlns:a16="http://schemas.microsoft.com/office/drawing/2014/main" id="{6E0B2D8E-E379-12B8-56AB-05AA3503ED82}"/>
              </a:ext>
            </a:extLst>
          </p:cNvPr>
          <p:cNvSpPr/>
          <p:nvPr/>
        </p:nvSpPr>
        <p:spPr>
          <a:xfrm>
            <a:off x="7746215" y="1522764"/>
            <a:ext cx="396835" cy="396835"/>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3">
            <a:extLst>
              <a:ext uri="{FF2B5EF4-FFF2-40B4-BE49-F238E27FC236}">
                <a16:creationId xmlns:a16="http://schemas.microsoft.com/office/drawing/2014/main" id="{4ADF2DD2-953C-310D-72F6-07013A4D77D2}"/>
              </a:ext>
            </a:extLst>
          </p:cNvPr>
          <p:cNvSpPr/>
          <p:nvPr/>
        </p:nvSpPr>
        <p:spPr>
          <a:xfrm>
            <a:off x="8369863" y="1522764"/>
            <a:ext cx="4517461"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b. Sniffing or Port Scanning:</a:t>
            </a:r>
            <a:endParaRPr sz="2200" dirty="0">
              <a:solidFill>
                <a:schemeClr val="dk1"/>
              </a:solidFill>
              <a:latin typeface="Calibri"/>
              <a:ea typeface="Calibri"/>
              <a:cs typeface="Calibri"/>
              <a:sym typeface="Calibri"/>
            </a:endParaRPr>
          </a:p>
        </p:txBody>
      </p:sp>
      <p:sp>
        <p:nvSpPr>
          <p:cNvPr id="88" name="Google Shape;88;p3">
            <a:extLst>
              <a:ext uri="{FF2B5EF4-FFF2-40B4-BE49-F238E27FC236}">
                <a16:creationId xmlns:a16="http://schemas.microsoft.com/office/drawing/2014/main" id="{77CEC407-FFBC-160D-4438-6EF674D3FADC}"/>
              </a:ext>
            </a:extLst>
          </p:cNvPr>
          <p:cNvSpPr/>
          <p:nvPr/>
        </p:nvSpPr>
        <p:spPr>
          <a:xfrm>
            <a:off x="8369864" y="2013183"/>
            <a:ext cx="6031936" cy="1088708"/>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Tools like port scanners are used to probe open ports on </a:t>
            </a: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 devices or servers to identify vulnerabilities.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Once vulnerabilities are identified, attackers may extract sensitive information or prepare for further ​exploitation.</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sz="1750" dirty="0">
                <a:solidFill>
                  <a:srgbClr val="EBECEF"/>
                </a:solidFill>
                <a:latin typeface="Epilogue"/>
                <a:ea typeface="Epilogue"/>
                <a:cs typeface="Epilogue"/>
                <a:sym typeface="Epilogue"/>
              </a:rPr>
              <a:t>Purpose in Research:​</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Evaluates how well the IDS detects reconnaissance activities.​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IN" sz="175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ED8B29D-02EB-C413-21FB-85A1AA695DAB}"/>
              </a:ext>
            </a:extLst>
          </p:cNvPr>
          <p:cNvPicPr>
            <a:picLocks noChangeAspect="1"/>
          </p:cNvPicPr>
          <p:nvPr/>
        </p:nvPicPr>
        <p:blipFill>
          <a:blip r:embed="rId3"/>
          <a:stretch>
            <a:fillRect/>
          </a:stretch>
        </p:blipFill>
        <p:spPr>
          <a:xfrm>
            <a:off x="2928938" y="6687974"/>
            <a:ext cx="1800225" cy="1417558"/>
          </a:xfrm>
          <a:prstGeom prst="rect">
            <a:avLst/>
          </a:prstGeom>
        </p:spPr>
      </p:pic>
      <p:pic>
        <p:nvPicPr>
          <p:cNvPr id="5" name="Picture 4">
            <a:extLst>
              <a:ext uri="{FF2B5EF4-FFF2-40B4-BE49-F238E27FC236}">
                <a16:creationId xmlns:a16="http://schemas.microsoft.com/office/drawing/2014/main" id="{C3FD092A-6C72-0C73-29E5-C9C33DFBDC46}"/>
              </a:ext>
            </a:extLst>
          </p:cNvPr>
          <p:cNvPicPr>
            <a:picLocks noChangeAspect="1"/>
          </p:cNvPicPr>
          <p:nvPr/>
        </p:nvPicPr>
        <p:blipFill>
          <a:blip r:embed="rId4"/>
          <a:stretch>
            <a:fillRect/>
          </a:stretch>
        </p:blipFill>
        <p:spPr>
          <a:xfrm>
            <a:off x="10028487" y="6687974"/>
            <a:ext cx="1200212" cy="977950"/>
          </a:xfrm>
          <a:prstGeom prst="rect">
            <a:avLst/>
          </a:prstGeom>
        </p:spPr>
      </p:pic>
      <p:sp>
        <p:nvSpPr>
          <p:cNvPr id="2" name="Rectangle 1">
            <a:extLst>
              <a:ext uri="{FF2B5EF4-FFF2-40B4-BE49-F238E27FC236}">
                <a16:creationId xmlns:a16="http://schemas.microsoft.com/office/drawing/2014/main" id="{A2234D63-D8A8-6E79-2857-A8EE8AAC40D7}"/>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24869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168C8647-D040-3CDA-7B45-F3FBB880DC51}"/>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3CA8F388-283B-C4C7-0110-E199C92C24DC}"/>
              </a:ext>
            </a:extLst>
          </p:cNvPr>
          <p:cNvSpPr/>
          <p:nvPr/>
        </p:nvSpPr>
        <p:spPr>
          <a:xfrm>
            <a:off x="474463" y="124068"/>
            <a:ext cx="13241537" cy="1088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Types of Cyberattacks:  </a:t>
            </a:r>
            <a:r>
              <a:rPr lang="en-US" sz="3200" dirty="0">
                <a:solidFill>
                  <a:srgbClr val="FFFFFF"/>
                </a:solidFill>
                <a:latin typeface="Fraunces Medium"/>
                <a:ea typeface="Fraunces Medium"/>
                <a:cs typeface="Fraunces Medium"/>
                <a:sym typeface="Fraunces Medium"/>
              </a:rPr>
              <a:t>External Network Attacks (V2X, V2G)</a:t>
            </a:r>
            <a:endParaRPr lang="en-US" sz="4450" dirty="0">
              <a:solidFill>
                <a:schemeClr val="dk1"/>
              </a:solidFill>
              <a:latin typeface="Calibri"/>
              <a:ea typeface="Calibri"/>
              <a:cs typeface="Calibri"/>
              <a:sym typeface="Calibri"/>
            </a:endParaRPr>
          </a:p>
        </p:txBody>
      </p:sp>
      <p:sp>
        <p:nvSpPr>
          <p:cNvPr id="83" name="Google Shape;83;p3">
            <a:extLst>
              <a:ext uri="{FF2B5EF4-FFF2-40B4-BE49-F238E27FC236}">
                <a16:creationId xmlns:a16="http://schemas.microsoft.com/office/drawing/2014/main" id="{E4EC5C13-6F8F-DB81-EB70-16E85389447A}"/>
              </a:ext>
            </a:extLst>
          </p:cNvPr>
          <p:cNvSpPr/>
          <p:nvPr/>
        </p:nvSpPr>
        <p:spPr>
          <a:xfrm>
            <a:off x="474463" y="1541626"/>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a:extLst>
              <a:ext uri="{FF2B5EF4-FFF2-40B4-BE49-F238E27FC236}">
                <a16:creationId xmlns:a16="http://schemas.microsoft.com/office/drawing/2014/main" id="{EF166E6E-43EA-E00D-E2C0-228DBF083E36}"/>
              </a:ext>
            </a:extLst>
          </p:cNvPr>
          <p:cNvSpPr/>
          <p:nvPr/>
        </p:nvSpPr>
        <p:spPr>
          <a:xfrm>
            <a:off x="1098112" y="1541626"/>
            <a:ext cx="413111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rPr>
              <a:t>c. Brute Force Attacks​:</a:t>
            </a:r>
            <a:endParaRPr sz="2200" dirty="0">
              <a:solidFill>
                <a:srgbClr val="EBECEF"/>
              </a:solidFill>
              <a:latin typeface="Fraunces Medium"/>
              <a:sym typeface="Calibri"/>
            </a:endParaRPr>
          </a:p>
        </p:txBody>
      </p:sp>
      <p:sp>
        <p:nvSpPr>
          <p:cNvPr id="85" name="Google Shape;85;p3">
            <a:extLst>
              <a:ext uri="{FF2B5EF4-FFF2-40B4-BE49-F238E27FC236}">
                <a16:creationId xmlns:a16="http://schemas.microsoft.com/office/drawing/2014/main" id="{92852D5C-63B5-F534-CEDA-1A786BBDE628}"/>
              </a:ext>
            </a:extLst>
          </p:cNvPr>
          <p:cNvSpPr/>
          <p:nvPr/>
        </p:nvSpPr>
        <p:spPr>
          <a:xfrm>
            <a:off x="1098122" y="2032048"/>
            <a:ext cx="6217077" cy="16803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Repeated attempts are made to guess passwords or cryptographic keys for network or vehicle system authentication.​</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For example, attackers might target the vehicle’s web interface or cloud-based management systems.​</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sz="1750" dirty="0">
                <a:solidFill>
                  <a:srgbClr val="EBECEF"/>
                </a:solidFill>
                <a:latin typeface="Epilogue"/>
                <a:ea typeface="Epilogue"/>
                <a:cs typeface="Epilogue"/>
                <a:sym typeface="Epilogue"/>
              </a:rPr>
              <a:t>Purpose in Research:</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Demonstrates the IDS's ability to detect abnormal login patterns and high-volume authentication failures.​​</a:t>
            </a:r>
          </a:p>
        </p:txBody>
      </p:sp>
      <p:sp>
        <p:nvSpPr>
          <p:cNvPr id="86" name="Google Shape;86;p3">
            <a:extLst>
              <a:ext uri="{FF2B5EF4-FFF2-40B4-BE49-F238E27FC236}">
                <a16:creationId xmlns:a16="http://schemas.microsoft.com/office/drawing/2014/main" id="{F4EA0A20-A52C-587B-6375-7D461BAAF8F9}"/>
              </a:ext>
            </a:extLst>
          </p:cNvPr>
          <p:cNvSpPr/>
          <p:nvPr/>
        </p:nvSpPr>
        <p:spPr>
          <a:xfrm>
            <a:off x="7746215" y="1522764"/>
            <a:ext cx="396835" cy="396835"/>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3">
            <a:extLst>
              <a:ext uri="{FF2B5EF4-FFF2-40B4-BE49-F238E27FC236}">
                <a16:creationId xmlns:a16="http://schemas.microsoft.com/office/drawing/2014/main" id="{9E1AF62C-0B03-E7FF-7C8E-7453476FFF58}"/>
              </a:ext>
            </a:extLst>
          </p:cNvPr>
          <p:cNvSpPr/>
          <p:nvPr/>
        </p:nvSpPr>
        <p:spPr>
          <a:xfrm>
            <a:off x="8369863" y="1522764"/>
            <a:ext cx="6031937"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d. Web Attacks (SQL Injection, Cross-Site Scripting - XSS):</a:t>
            </a:r>
            <a:endParaRPr sz="2200" dirty="0">
              <a:solidFill>
                <a:schemeClr val="dk1"/>
              </a:solidFill>
              <a:latin typeface="Calibri"/>
              <a:ea typeface="Calibri"/>
              <a:cs typeface="Calibri"/>
              <a:sym typeface="Calibri"/>
            </a:endParaRPr>
          </a:p>
        </p:txBody>
      </p:sp>
      <p:sp>
        <p:nvSpPr>
          <p:cNvPr id="88" name="Google Shape;88;p3">
            <a:extLst>
              <a:ext uri="{FF2B5EF4-FFF2-40B4-BE49-F238E27FC236}">
                <a16:creationId xmlns:a16="http://schemas.microsoft.com/office/drawing/2014/main" id="{6CF70CB6-FEF2-2BBC-80E7-A32BFD870BFF}"/>
              </a:ext>
            </a:extLst>
          </p:cNvPr>
          <p:cNvSpPr/>
          <p:nvPr/>
        </p:nvSpPr>
        <p:spPr>
          <a:xfrm>
            <a:off x="8143050" y="2327844"/>
            <a:ext cx="6258750" cy="1088708"/>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For SQL injection: Malicious queries are sent to compromise databases storing vehicle or user data.​</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For XSS: Malicious scripts are injected into web interfaces or management portals used by vehicles.​</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sz="1750" dirty="0">
                <a:solidFill>
                  <a:srgbClr val="EBECEF"/>
                </a:solidFill>
                <a:latin typeface="Epilogue"/>
                <a:ea typeface="Epilogue"/>
                <a:cs typeface="Epilogue"/>
                <a:sym typeface="Epilogue"/>
              </a:rPr>
              <a:t>Purpose in Research:​</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Tests whether the IDS can flag traffic carrying malicious payloads targeting web interfaces.​​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IN" sz="175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33E7EEE-11E8-041F-79A8-697CC72DDD70}"/>
              </a:ext>
            </a:extLst>
          </p:cNvPr>
          <p:cNvPicPr>
            <a:picLocks noChangeAspect="1"/>
          </p:cNvPicPr>
          <p:nvPr/>
        </p:nvPicPr>
        <p:blipFill>
          <a:blip r:embed="rId3"/>
          <a:stretch>
            <a:fillRect/>
          </a:stretch>
        </p:blipFill>
        <p:spPr>
          <a:xfrm>
            <a:off x="2777904" y="6687974"/>
            <a:ext cx="1636932" cy="1157573"/>
          </a:xfrm>
          <a:prstGeom prst="rect">
            <a:avLst/>
          </a:prstGeom>
        </p:spPr>
      </p:pic>
      <p:pic>
        <p:nvPicPr>
          <p:cNvPr id="5" name="Picture 4">
            <a:extLst>
              <a:ext uri="{FF2B5EF4-FFF2-40B4-BE49-F238E27FC236}">
                <a16:creationId xmlns:a16="http://schemas.microsoft.com/office/drawing/2014/main" id="{1F49BF18-68D2-80A9-68CD-5B5F99564EB1}"/>
              </a:ext>
            </a:extLst>
          </p:cNvPr>
          <p:cNvPicPr>
            <a:picLocks noChangeAspect="1"/>
          </p:cNvPicPr>
          <p:nvPr/>
        </p:nvPicPr>
        <p:blipFill>
          <a:blip r:embed="rId4"/>
          <a:stretch>
            <a:fillRect/>
          </a:stretch>
        </p:blipFill>
        <p:spPr>
          <a:xfrm>
            <a:off x="10166396" y="6706836"/>
            <a:ext cx="1587582" cy="1157574"/>
          </a:xfrm>
          <a:prstGeom prst="rect">
            <a:avLst/>
          </a:prstGeom>
        </p:spPr>
      </p:pic>
      <p:sp>
        <p:nvSpPr>
          <p:cNvPr id="2" name="Rectangle 1">
            <a:extLst>
              <a:ext uri="{FF2B5EF4-FFF2-40B4-BE49-F238E27FC236}">
                <a16:creationId xmlns:a16="http://schemas.microsoft.com/office/drawing/2014/main" id="{44684292-AD19-832E-AE9F-408AC22D3C00}"/>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4622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FE7178E1-B126-B3FB-7016-98515D801E17}"/>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86D527B9-E167-C578-A3D1-1370A5EB4374}"/>
              </a:ext>
            </a:extLst>
          </p:cNvPr>
          <p:cNvSpPr/>
          <p:nvPr/>
        </p:nvSpPr>
        <p:spPr>
          <a:xfrm>
            <a:off x="474463" y="124068"/>
            <a:ext cx="13241537" cy="1088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Types of Cyberattacks:  </a:t>
            </a:r>
            <a:r>
              <a:rPr lang="en-US" sz="3200" dirty="0">
                <a:solidFill>
                  <a:srgbClr val="FFFFFF"/>
                </a:solidFill>
                <a:latin typeface="Fraunces Medium"/>
                <a:ea typeface="Fraunces Medium"/>
                <a:cs typeface="Fraunces Medium"/>
                <a:sym typeface="Fraunces Medium"/>
              </a:rPr>
              <a:t>External Network Attacks (V2X, V2G)</a:t>
            </a:r>
            <a:endParaRPr lang="en-US" sz="4450" dirty="0">
              <a:solidFill>
                <a:schemeClr val="dk1"/>
              </a:solidFill>
              <a:latin typeface="Calibri"/>
              <a:ea typeface="Calibri"/>
              <a:cs typeface="Calibri"/>
              <a:sym typeface="Calibri"/>
            </a:endParaRPr>
          </a:p>
        </p:txBody>
      </p:sp>
      <p:sp>
        <p:nvSpPr>
          <p:cNvPr id="83" name="Google Shape;83;p3">
            <a:extLst>
              <a:ext uri="{FF2B5EF4-FFF2-40B4-BE49-F238E27FC236}">
                <a16:creationId xmlns:a16="http://schemas.microsoft.com/office/drawing/2014/main" id="{F5C76F69-B637-7308-CB28-60F058DFFC52}"/>
              </a:ext>
            </a:extLst>
          </p:cNvPr>
          <p:cNvSpPr/>
          <p:nvPr/>
        </p:nvSpPr>
        <p:spPr>
          <a:xfrm>
            <a:off x="474463" y="1541626"/>
            <a:ext cx="396900" cy="396900"/>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4" name="Google Shape;84;p3">
            <a:extLst>
              <a:ext uri="{FF2B5EF4-FFF2-40B4-BE49-F238E27FC236}">
                <a16:creationId xmlns:a16="http://schemas.microsoft.com/office/drawing/2014/main" id="{1D693898-AC8D-2A4C-C1F0-443003363356}"/>
              </a:ext>
            </a:extLst>
          </p:cNvPr>
          <p:cNvSpPr/>
          <p:nvPr/>
        </p:nvSpPr>
        <p:spPr>
          <a:xfrm>
            <a:off x="1098112" y="1541626"/>
            <a:ext cx="4131113" cy="35433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rPr>
              <a:t>e. Infiltration:</a:t>
            </a:r>
            <a:endParaRPr sz="2200" dirty="0">
              <a:solidFill>
                <a:srgbClr val="EBECEF"/>
              </a:solidFill>
              <a:latin typeface="Fraunces Medium"/>
              <a:sym typeface="Calibri"/>
            </a:endParaRPr>
          </a:p>
        </p:txBody>
      </p:sp>
      <p:sp>
        <p:nvSpPr>
          <p:cNvPr id="85" name="Google Shape;85;p3">
            <a:extLst>
              <a:ext uri="{FF2B5EF4-FFF2-40B4-BE49-F238E27FC236}">
                <a16:creationId xmlns:a16="http://schemas.microsoft.com/office/drawing/2014/main" id="{A960E333-22A6-BF02-577F-7DF7C9B61E09}"/>
              </a:ext>
            </a:extLst>
          </p:cNvPr>
          <p:cNvSpPr/>
          <p:nvPr/>
        </p:nvSpPr>
        <p:spPr>
          <a:xfrm>
            <a:off x="1098123" y="2032048"/>
            <a:ext cx="5674152" cy="1680300"/>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Unauthorized file downloads (e.g., Dropbox) and device-based exploits (e.g., Cool disk) using tools like Meta Exploit.</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Two-Step Process: Initial access to a system , followed by reconnaissance using port scans.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Exploits </a:t>
            </a:r>
            <a:r>
              <a:rPr lang="en-US" sz="1750" dirty="0" err="1">
                <a:solidFill>
                  <a:srgbClr val="EBECEF"/>
                </a:solidFill>
                <a:latin typeface="Epilogue"/>
                <a:ea typeface="Epilogue"/>
                <a:cs typeface="Epilogue"/>
                <a:sym typeface="Epilogue"/>
              </a:rPr>
              <a:t>IoV's</a:t>
            </a:r>
            <a:r>
              <a:rPr lang="en-US" sz="1750" dirty="0">
                <a:solidFill>
                  <a:srgbClr val="EBECEF"/>
                </a:solidFill>
                <a:latin typeface="Epilogue"/>
                <a:ea typeface="Epilogue"/>
                <a:cs typeface="Epilogue"/>
                <a:sym typeface="Epilogue"/>
              </a:rPr>
              <a:t> interconnected nature for lateral movement, risking sensitive data and system controls.</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dirty="0">
                <a:solidFill>
                  <a:srgbClr val="EBECEF"/>
                </a:solidFill>
                <a:latin typeface="Epilogue"/>
                <a:ea typeface="Epilogue"/>
                <a:cs typeface="Epilogue"/>
                <a:sym typeface="Epilogue"/>
              </a:rPr>
              <a:t>Purpose in Research: </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Tests IDS's detection of multi-stage attacks and their impact on network traffic in </a:t>
            </a: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-like environments.​​</a:t>
            </a:r>
          </a:p>
        </p:txBody>
      </p:sp>
      <p:sp>
        <p:nvSpPr>
          <p:cNvPr id="86" name="Google Shape;86;p3">
            <a:extLst>
              <a:ext uri="{FF2B5EF4-FFF2-40B4-BE49-F238E27FC236}">
                <a16:creationId xmlns:a16="http://schemas.microsoft.com/office/drawing/2014/main" id="{3F4699F3-89B8-3FCD-0F1D-89D14EDDA537}"/>
              </a:ext>
            </a:extLst>
          </p:cNvPr>
          <p:cNvSpPr/>
          <p:nvPr/>
        </p:nvSpPr>
        <p:spPr>
          <a:xfrm>
            <a:off x="7746215" y="1522764"/>
            <a:ext cx="396835" cy="396835"/>
          </a:xfrm>
          <a:prstGeom prst="roundRect">
            <a:avLst>
              <a:gd name="adj" fmla="val 24007"/>
            </a:avLst>
          </a:prstGeom>
          <a:solidFill>
            <a:srgbClr val="283157"/>
          </a:solidFill>
          <a:ln w="9525" cap="flat" cmpd="sng">
            <a:solidFill>
              <a:srgbClr val="414A7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 name="Google Shape;87;p3">
            <a:extLst>
              <a:ext uri="{FF2B5EF4-FFF2-40B4-BE49-F238E27FC236}">
                <a16:creationId xmlns:a16="http://schemas.microsoft.com/office/drawing/2014/main" id="{889DE999-E109-C986-702F-582817DCA0AA}"/>
              </a:ext>
            </a:extLst>
          </p:cNvPr>
          <p:cNvSpPr/>
          <p:nvPr/>
        </p:nvSpPr>
        <p:spPr>
          <a:xfrm>
            <a:off x="8369863" y="1522764"/>
            <a:ext cx="6031937"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BECEF"/>
              </a:buClr>
              <a:buSzPts val="2200"/>
              <a:buFont typeface="Fraunces Medium"/>
              <a:buNone/>
            </a:pPr>
            <a:r>
              <a:rPr lang="en-US" sz="2200" dirty="0">
                <a:solidFill>
                  <a:srgbClr val="EBECEF"/>
                </a:solidFill>
                <a:latin typeface="Fraunces Medium"/>
                <a:ea typeface="Fraunces Medium"/>
                <a:cs typeface="Fraunces Medium"/>
                <a:sym typeface="Fraunces Medium"/>
              </a:rPr>
              <a:t>f. Botnet:</a:t>
            </a:r>
            <a:endParaRPr sz="2200" dirty="0">
              <a:solidFill>
                <a:schemeClr val="dk1"/>
              </a:solidFill>
              <a:latin typeface="Calibri"/>
              <a:ea typeface="Calibri"/>
              <a:cs typeface="Calibri"/>
              <a:sym typeface="Calibri"/>
            </a:endParaRPr>
          </a:p>
        </p:txBody>
      </p:sp>
      <p:sp>
        <p:nvSpPr>
          <p:cNvPr id="88" name="Google Shape;88;p3">
            <a:extLst>
              <a:ext uri="{FF2B5EF4-FFF2-40B4-BE49-F238E27FC236}">
                <a16:creationId xmlns:a16="http://schemas.microsoft.com/office/drawing/2014/main" id="{EF81C6A8-60EF-3368-4149-F288E054D71F}"/>
              </a:ext>
            </a:extLst>
          </p:cNvPr>
          <p:cNvSpPr/>
          <p:nvPr/>
        </p:nvSpPr>
        <p:spPr>
          <a:xfrm>
            <a:off x="8369863" y="2032048"/>
            <a:ext cx="6031936" cy="1088708"/>
          </a:xfrm>
          <a:prstGeom prst="rect">
            <a:avLst/>
          </a:prstGeom>
          <a:noFill/>
          <a:ln>
            <a:noFill/>
          </a:ln>
        </p:spPr>
        <p:txBody>
          <a:bodyPr spcFirstLastPara="1" wrap="square" lIns="0" tIns="0" rIns="0" bIns="0" anchor="t" anchorCtr="0">
            <a:noAutofit/>
          </a:bodyPr>
          <a:lstStyle/>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Botnets are networks of compromised devices controlled by an attacker to execute malicious tasks like DDoS, data theft, or unauthorized access.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In </a:t>
            </a: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 botnets can disrupt vehicle communication (V2V/V2I), compromise vehicle systems, or steal sensitive data, posing significant safety risks.</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US" sz="1750" dirty="0">
              <a:solidFill>
                <a:srgbClr val="EBECEF"/>
              </a:solidFill>
              <a:latin typeface="Epilogue"/>
              <a:ea typeface="Epilogue"/>
              <a:cs typeface="Epilogue"/>
              <a:sym typeface="Epilogue"/>
            </a:endParaRP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US" sz="1750"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endParaRPr lang="en-US" dirty="0">
              <a:solidFill>
                <a:srgbClr val="EBECEF"/>
              </a:solidFill>
              <a:latin typeface="Epilogue"/>
              <a:ea typeface="Epilogue"/>
              <a:cs typeface="Epilogue"/>
              <a:sym typeface="Epilogue"/>
            </a:endParaRPr>
          </a:p>
          <a:p>
            <a:pPr marR="0" lvl="0" algn="l" rtl="0">
              <a:lnSpc>
                <a:spcPct val="162857"/>
              </a:lnSpc>
              <a:spcBef>
                <a:spcPts val="0"/>
              </a:spcBef>
              <a:spcAft>
                <a:spcPts val="0"/>
              </a:spcAft>
              <a:buClr>
                <a:srgbClr val="EBECEF"/>
              </a:buClr>
              <a:buSzPts val="1750"/>
            </a:pPr>
            <a:r>
              <a:rPr lang="en-US" dirty="0">
                <a:solidFill>
                  <a:srgbClr val="EBECEF"/>
                </a:solidFill>
                <a:latin typeface="Epilogue"/>
                <a:ea typeface="Epilogue"/>
                <a:cs typeface="Epilogue"/>
                <a:sym typeface="Epilogue"/>
              </a:rPr>
              <a:t>Purpose in Research: </a:t>
            </a: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r>
              <a:rPr lang="en-US" sz="1750" dirty="0">
                <a:solidFill>
                  <a:srgbClr val="EBECEF"/>
                </a:solidFill>
                <a:latin typeface="Epilogue"/>
                <a:ea typeface="Epilogue"/>
                <a:cs typeface="Epilogue"/>
                <a:sym typeface="Epilogue"/>
              </a:rPr>
              <a:t>Simulating botnet attacks like ARES helps model realistic traffic, analyze infected device behavior, and evaluate IDS performance against </a:t>
            </a:r>
            <a:r>
              <a:rPr lang="en-US" sz="1750" dirty="0" err="1">
                <a:solidFill>
                  <a:srgbClr val="EBECEF"/>
                </a:solidFill>
                <a:latin typeface="Epilogue"/>
                <a:ea typeface="Epilogue"/>
                <a:cs typeface="Epilogue"/>
                <a:sym typeface="Epilogue"/>
              </a:rPr>
              <a:t>IoV</a:t>
            </a:r>
            <a:r>
              <a:rPr lang="en-US" sz="1750" dirty="0">
                <a:solidFill>
                  <a:srgbClr val="EBECEF"/>
                </a:solidFill>
                <a:latin typeface="Epilogue"/>
                <a:ea typeface="Epilogue"/>
                <a:cs typeface="Epilogue"/>
                <a:sym typeface="Epilogue"/>
              </a:rPr>
              <a:t>-specific threats.</a:t>
            </a:r>
          </a:p>
          <a:p>
            <a:pPr marR="0" lvl="0" algn="l" rtl="0">
              <a:lnSpc>
                <a:spcPct val="162857"/>
              </a:lnSpc>
              <a:spcBef>
                <a:spcPts val="0"/>
              </a:spcBef>
              <a:spcAft>
                <a:spcPts val="0"/>
              </a:spcAft>
              <a:buClr>
                <a:srgbClr val="EBECEF"/>
              </a:buClr>
              <a:buSzPts val="1750"/>
            </a:pPr>
            <a:endParaRPr lang="en-US" sz="1750" dirty="0">
              <a:solidFill>
                <a:srgbClr val="EBECEF"/>
              </a:solidFill>
              <a:latin typeface="Epilogue"/>
              <a:ea typeface="Epilogue"/>
              <a:cs typeface="Epilogue"/>
              <a:sym typeface="Epilogue"/>
            </a:endParaRPr>
          </a:p>
          <a:p>
            <a:pPr marL="285750" marR="0" lvl="0" indent="-285750" algn="l" rtl="0">
              <a:lnSpc>
                <a:spcPct val="162857"/>
              </a:lnSpc>
              <a:spcBef>
                <a:spcPts val="0"/>
              </a:spcBef>
              <a:spcAft>
                <a:spcPts val="0"/>
              </a:spcAft>
              <a:buClr>
                <a:srgbClr val="EBECEF"/>
              </a:buClr>
              <a:buSzPts val="1750"/>
              <a:buFont typeface="Arial" panose="020B0604020202020204" pitchFamily="34" charset="0"/>
              <a:buChar char="•"/>
            </a:pPr>
            <a:endParaRPr lang="en-IN" sz="1750" dirty="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03EAA3DA-158F-33C6-ED06-2878E4A42085}"/>
              </a:ext>
            </a:extLst>
          </p:cNvPr>
          <p:cNvPicPr>
            <a:picLocks noChangeAspect="1"/>
          </p:cNvPicPr>
          <p:nvPr/>
        </p:nvPicPr>
        <p:blipFill>
          <a:blip r:embed="rId3"/>
          <a:stretch>
            <a:fillRect/>
          </a:stretch>
        </p:blipFill>
        <p:spPr>
          <a:xfrm>
            <a:off x="3780560" y="5326739"/>
            <a:ext cx="1149409" cy="939848"/>
          </a:xfrm>
          <a:prstGeom prst="rect">
            <a:avLst/>
          </a:prstGeom>
        </p:spPr>
      </p:pic>
      <p:pic>
        <p:nvPicPr>
          <p:cNvPr id="9" name="Picture 8">
            <a:extLst>
              <a:ext uri="{FF2B5EF4-FFF2-40B4-BE49-F238E27FC236}">
                <a16:creationId xmlns:a16="http://schemas.microsoft.com/office/drawing/2014/main" id="{7B955B49-BB7E-EE90-97A2-E25D6E14CE69}"/>
              </a:ext>
            </a:extLst>
          </p:cNvPr>
          <p:cNvPicPr>
            <a:picLocks noChangeAspect="1"/>
          </p:cNvPicPr>
          <p:nvPr/>
        </p:nvPicPr>
        <p:blipFill>
          <a:blip r:embed="rId4"/>
          <a:stretch>
            <a:fillRect/>
          </a:stretch>
        </p:blipFill>
        <p:spPr>
          <a:xfrm>
            <a:off x="10966317" y="5326739"/>
            <a:ext cx="1200212" cy="939848"/>
          </a:xfrm>
          <a:prstGeom prst="rect">
            <a:avLst/>
          </a:prstGeom>
        </p:spPr>
      </p:pic>
      <p:sp>
        <p:nvSpPr>
          <p:cNvPr id="2" name="Rectangle 1">
            <a:extLst>
              <a:ext uri="{FF2B5EF4-FFF2-40B4-BE49-F238E27FC236}">
                <a16:creationId xmlns:a16="http://schemas.microsoft.com/office/drawing/2014/main" id="{C1732114-EBA0-1673-DAAC-3B9E9BC834E1}"/>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46513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8B3792ED-8E38-FF64-A1EC-23D0079FCBF1}"/>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C7396E06-F4CD-7727-C687-C1356F82EDE8}"/>
              </a:ext>
            </a:extLst>
          </p:cNvPr>
          <p:cNvSpPr/>
          <p:nvPr/>
        </p:nvSpPr>
        <p:spPr>
          <a:xfrm>
            <a:off x="474463" y="124068"/>
            <a:ext cx="13241537" cy="1088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3200" dirty="0">
                <a:solidFill>
                  <a:srgbClr val="FFFFFF"/>
                </a:solidFill>
                <a:latin typeface="Fraunces Medium"/>
                <a:ea typeface="Fraunces Medium"/>
                <a:cs typeface="Fraunces Medium"/>
                <a:sym typeface="Fraunces Medium"/>
              </a:rPr>
              <a:t> </a:t>
            </a:r>
            <a:r>
              <a:rPr lang="en-US" sz="4400" dirty="0">
                <a:solidFill>
                  <a:srgbClr val="FFFFFF"/>
                </a:solidFill>
                <a:latin typeface="Fraunces Medium"/>
                <a:ea typeface="Fraunces Medium"/>
                <a:cs typeface="Fraunces Medium"/>
                <a:sym typeface="Fraunces Medium"/>
              </a:rPr>
              <a:t>Dataset Description: </a:t>
            </a:r>
            <a:r>
              <a:rPr lang="en-US" sz="3200" dirty="0">
                <a:solidFill>
                  <a:srgbClr val="FFFFFF"/>
                </a:solidFill>
                <a:latin typeface="Fraunces Medium"/>
                <a:ea typeface="Fraunces Medium"/>
                <a:cs typeface="Fraunces Medium"/>
                <a:sym typeface="Fraunces Medium"/>
              </a:rPr>
              <a:t>IDS 2017 Dataset</a:t>
            </a:r>
          </a:p>
          <a:p>
            <a:pPr marL="0" marR="0" lvl="0" indent="0" algn="l" rtl="0">
              <a:lnSpc>
                <a:spcPct val="124719"/>
              </a:lnSpc>
              <a:spcBef>
                <a:spcPts val="0"/>
              </a:spcBef>
              <a:spcAft>
                <a:spcPts val="0"/>
              </a:spcAft>
              <a:buClr>
                <a:srgbClr val="FFFFFF"/>
              </a:buClr>
              <a:buSzPts val="4450"/>
              <a:buFont typeface="Fraunces Medium"/>
              <a:buNone/>
            </a:pPr>
            <a:r>
              <a:rPr lang="en-US" sz="1200" dirty="0">
                <a:solidFill>
                  <a:srgbClr val="FFFFFF"/>
                </a:solidFill>
                <a:latin typeface="Fraunces Medium"/>
                <a:sym typeface="Fraunces Medium"/>
              </a:rPr>
              <a:t>           https://www</a:t>
            </a:r>
            <a:r>
              <a:rPr lang="en-US" sz="1200" dirty="0">
                <a:solidFill>
                  <a:srgbClr val="FFFFFF"/>
                </a:solidFill>
                <a:latin typeface="Fraunces Medium"/>
                <a:ea typeface="Fraunces Medium"/>
                <a:cs typeface="Fraunces Medium"/>
                <a:sym typeface="Fraunces Medium"/>
              </a:rPr>
              <a:t>.unb.ca/cic/datasets/ids-2017.html</a:t>
            </a:r>
            <a:endParaRPr lang="en-US" sz="3200" dirty="0">
              <a:solidFill>
                <a:srgbClr val="FFFFFF"/>
              </a:solidFill>
              <a:latin typeface="Fraunces Medium"/>
              <a:ea typeface="Fraunces Medium"/>
              <a:cs typeface="Fraunces Medium"/>
              <a:sym typeface="Fraunces Medium"/>
            </a:endParaRPr>
          </a:p>
          <a:p>
            <a:pPr marL="0" marR="0" lvl="0" indent="0" algn="l" rtl="0">
              <a:lnSpc>
                <a:spcPct val="124719"/>
              </a:lnSpc>
              <a:spcBef>
                <a:spcPts val="0"/>
              </a:spcBef>
              <a:spcAft>
                <a:spcPts val="0"/>
              </a:spcAft>
              <a:buClr>
                <a:srgbClr val="FFFFFF"/>
              </a:buClr>
              <a:buSzPts val="4450"/>
              <a:buFont typeface="Fraunces Medium"/>
              <a:buNone/>
            </a:pPr>
            <a:endParaRPr lang="en-US" sz="4450" dirty="0">
              <a:solidFill>
                <a:schemeClr val="dk1"/>
              </a:solidFill>
              <a:latin typeface="Calibri"/>
              <a:ea typeface="Calibri"/>
              <a:cs typeface="Calibri"/>
              <a:sym typeface="Calibri"/>
            </a:endParaRPr>
          </a:p>
        </p:txBody>
      </p:sp>
      <p:sp>
        <p:nvSpPr>
          <p:cNvPr id="5" name="Rectangle: Rounded Corners 4">
            <a:extLst>
              <a:ext uri="{FF2B5EF4-FFF2-40B4-BE49-F238E27FC236}">
                <a16:creationId xmlns:a16="http://schemas.microsoft.com/office/drawing/2014/main" id="{28222D1C-DBF9-1992-497E-8C6914D72C56}"/>
              </a:ext>
            </a:extLst>
          </p:cNvPr>
          <p:cNvSpPr/>
          <p:nvPr/>
        </p:nvSpPr>
        <p:spPr>
          <a:xfrm>
            <a:off x="617338" y="1228728"/>
            <a:ext cx="12258675" cy="1139662"/>
          </a:xfrm>
          <a:prstGeom prst="roundRect">
            <a:avLst/>
          </a:prstGeom>
          <a:solidFill>
            <a:srgbClr val="080E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rgbClr val="EBECEF"/>
                </a:solidFill>
                <a:latin typeface="Epilogue"/>
              </a:rPr>
              <a:t>Realistic</a:t>
            </a:r>
            <a:r>
              <a:rPr lang="en-US" sz="2400" b="0" i="0" dirty="0">
                <a:effectLst/>
                <a:latin typeface="D-DINExp"/>
              </a:rPr>
              <a:t> </a:t>
            </a:r>
            <a:r>
              <a:rPr lang="en-US" sz="2000" dirty="0">
                <a:solidFill>
                  <a:srgbClr val="EBECEF"/>
                </a:solidFill>
                <a:latin typeface="Epilogue"/>
              </a:rPr>
              <a:t>Background</a:t>
            </a:r>
            <a:r>
              <a:rPr lang="en-US" sz="2400" b="0" i="0" dirty="0">
                <a:effectLst/>
                <a:latin typeface="D-DINExp"/>
              </a:rPr>
              <a:t> </a:t>
            </a:r>
            <a:r>
              <a:rPr lang="en-US" sz="2000" dirty="0">
                <a:solidFill>
                  <a:srgbClr val="EBECEF"/>
                </a:solidFill>
                <a:latin typeface="Epilogue"/>
              </a:rPr>
              <a:t>Traffic</a:t>
            </a:r>
            <a:r>
              <a:rPr lang="en-US" sz="2400" b="0" i="0" dirty="0">
                <a:effectLst/>
                <a:latin typeface="D-DINExp"/>
              </a:rPr>
              <a:t> </a:t>
            </a:r>
            <a:r>
              <a:rPr lang="en-US" sz="2000" dirty="0">
                <a:solidFill>
                  <a:srgbClr val="EBECEF"/>
                </a:solidFill>
                <a:latin typeface="Epilogue"/>
              </a:rPr>
              <a:t>Generation:  </a:t>
            </a:r>
            <a:r>
              <a:rPr lang="en-US" sz="1750" dirty="0">
                <a:solidFill>
                  <a:srgbClr val="EBECEF"/>
                </a:solidFill>
                <a:latin typeface="Epilogue"/>
              </a:rPr>
              <a:t>Simulated Human Interaction &amp; Attack Analysis</a:t>
            </a:r>
            <a:endParaRPr lang="en-IN" sz="1750" dirty="0">
              <a:solidFill>
                <a:srgbClr val="EBECEF"/>
              </a:solidFill>
              <a:latin typeface="Epilogue"/>
            </a:endParaRPr>
          </a:p>
        </p:txBody>
      </p:sp>
      <p:sp>
        <p:nvSpPr>
          <p:cNvPr id="9" name="Rectangle: Rounded Corners 8">
            <a:extLst>
              <a:ext uri="{FF2B5EF4-FFF2-40B4-BE49-F238E27FC236}">
                <a16:creationId xmlns:a16="http://schemas.microsoft.com/office/drawing/2014/main" id="{45A810EF-7B79-B739-0161-BFF4AE4B24B1}"/>
              </a:ext>
            </a:extLst>
          </p:cNvPr>
          <p:cNvSpPr/>
          <p:nvPr/>
        </p:nvSpPr>
        <p:spPr>
          <a:xfrm>
            <a:off x="474463" y="5408531"/>
            <a:ext cx="6272213" cy="1863806"/>
          </a:xfrm>
          <a:prstGeom prst="roundRect">
            <a:avLst/>
          </a:prstGeom>
          <a:solidFill>
            <a:srgbClr val="080E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50" dirty="0">
                <a:solidFill>
                  <a:srgbClr val="EBECEF"/>
                </a:solidFill>
                <a:latin typeface="Epilogue"/>
              </a:rPr>
              <a:t>Attack Patterns: </a:t>
            </a:r>
            <a:br>
              <a:rPr lang="en-US" sz="1750" dirty="0">
                <a:solidFill>
                  <a:srgbClr val="EBECEF"/>
                </a:solidFill>
                <a:latin typeface="Epilogue"/>
              </a:rPr>
            </a:br>
            <a:r>
              <a:rPr lang="en-US" sz="1750" dirty="0">
                <a:solidFill>
                  <a:srgbClr val="EBECEF"/>
                </a:solidFill>
                <a:latin typeface="Epilogue"/>
              </a:rPr>
              <a:t>Implemented attacks include Brute Force FTP/SSH,</a:t>
            </a:r>
            <a:br>
              <a:rPr lang="en-US" sz="1750" dirty="0">
                <a:solidFill>
                  <a:srgbClr val="EBECEF"/>
                </a:solidFill>
                <a:latin typeface="Epilogue"/>
              </a:rPr>
            </a:br>
            <a:r>
              <a:rPr lang="en-US" sz="1750" dirty="0">
                <a:solidFill>
                  <a:srgbClr val="EBECEF"/>
                </a:solidFill>
                <a:latin typeface="Epilogue"/>
              </a:rPr>
              <a:t>DoS, Heartbleed, and others in scheduled sessions</a:t>
            </a:r>
            <a:r>
              <a:rPr lang="en-US" b="0" i="0" dirty="0">
                <a:effectLst/>
                <a:latin typeface="D-DINExp"/>
              </a:rPr>
              <a:t>.</a:t>
            </a:r>
            <a:endParaRPr lang="en-IN" dirty="0"/>
          </a:p>
        </p:txBody>
      </p:sp>
      <p:sp>
        <p:nvSpPr>
          <p:cNvPr id="10" name="Rectangle: Rounded Corners 9">
            <a:extLst>
              <a:ext uri="{FF2B5EF4-FFF2-40B4-BE49-F238E27FC236}">
                <a16:creationId xmlns:a16="http://schemas.microsoft.com/office/drawing/2014/main" id="{10A2A132-BDB8-7110-3E12-665C97C33DCE}"/>
              </a:ext>
            </a:extLst>
          </p:cNvPr>
          <p:cNvSpPr/>
          <p:nvPr/>
        </p:nvSpPr>
        <p:spPr>
          <a:xfrm>
            <a:off x="7877175" y="2471738"/>
            <a:ext cx="6272213" cy="5272087"/>
          </a:xfrm>
          <a:prstGeom prst="roundRect">
            <a:avLst/>
          </a:prstGeom>
          <a:solidFill>
            <a:srgbClr val="080E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50" dirty="0">
                <a:solidFill>
                  <a:srgbClr val="EBECEF"/>
                </a:solidFill>
                <a:latin typeface="Epilogue"/>
              </a:rPr>
              <a:t>Data Capture Duration:</a:t>
            </a:r>
          </a:p>
          <a:p>
            <a:r>
              <a:rPr lang="en-US" sz="1750" dirty="0">
                <a:solidFill>
                  <a:srgbClr val="EBECEF"/>
                </a:solidFill>
                <a:latin typeface="Epilogue"/>
              </a:rPr>
              <a:t>From 9 a.m. on Monday, July 3, 2017, to 5 p.m. on Friday, July 7, 2017 (5 days).​</a:t>
            </a:r>
          </a:p>
          <a:p>
            <a:endParaRPr lang="en-US" sz="1750" dirty="0">
              <a:solidFill>
                <a:srgbClr val="EBECEF"/>
              </a:solidFill>
              <a:latin typeface="Epilogue"/>
            </a:endParaRPr>
          </a:p>
          <a:p>
            <a:r>
              <a:rPr lang="en-US" sz="1750" dirty="0">
                <a:solidFill>
                  <a:srgbClr val="EBECEF"/>
                </a:solidFill>
                <a:latin typeface="Epilogue"/>
              </a:rPr>
              <a:t>Monday: Only benign traffic recorded.​</a:t>
            </a:r>
          </a:p>
          <a:p>
            <a:endParaRPr lang="en-US" sz="1750" dirty="0">
              <a:solidFill>
                <a:srgbClr val="EBECEF"/>
              </a:solidFill>
              <a:latin typeface="Epilogue"/>
            </a:endParaRPr>
          </a:p>
          <a:p>
            <a:r>
              <a:rPr lang="en-US" sz="1750" dirty="0">
                <a:solidFill>
                  <a:srgbClr val="EBECEF"/>
                </a:solidFill>
                <a:latin typeface="Epilogue"/>
              </a:rPr>
              <a:t>Tuesday: attacks + Normal Activity, 11G​</a:t>
            </a:r>
          </a:p>
          <a:p>
            <a:endParaRPr lang="en-US" sz="1750" dirty="0">
              <a:solidFill>
                <a:srgbClr val="EBECEF"/>
              </a:solidFill>
              <a:latin typeface="Epilogue"/>
            </a:endParaRPr>
          </a:p>
          <a:p>
            <a:r>
              <a:rPr lang="en-US" sz="1750" dirty="0">
                <a:solidFill>
                  <a:srgbClr val="EBECEF"/>
                </a:solidFill>
                <a:latin typeface="Epilogue"/>
              </a:rPr>
              <a:t>Wednesday:  attacks + Normal Activity, 13G​</a:t>
            </a:r>
          </a:p>
          <a:p>
            <a:endParaRPr lang="en-US" sz="1750" dirty="0">
              <a:solidFill>
                <a:srgbClr val="EBECEF"/>
              </a:solidFill>
              <a:latin typeface="Epilogue"/>
            </a:endParaRPr>
          </a:p>
          <a:p>
            <a:r>
              <a:rPr lang="en-US" sz="1750" dirty="0">
                <a:solidFill>
                  <a:srgbClr val="EBECEF"/>
                </a:solidFill>
                <a:latin typeface="Epilogue"/>
              </a:rPr>
              <a:t>Thursday: attacks + Normal Activity, 7.8G​</a:t>
            </a:r>
          </a:p>
          <a:p>
            <a:endParaRPr lang="en-US" sz="1750" dirty="0">
              <a:solidFill>
                <a:srgbClr val="EBECEF"/>
              </a:solidFill>
              <a:latin typeface="Epilogue"/>
            </a:endParaRPr>
          </a:p>
          <a:p>
            <a:r>
              <a:rPr lang="en-US" sz="1750" dirty="0">
                <a:solidFill>
                  <a:srgbClr val="EBECEF"/>
                </a:solidFill>
                <a:latin typeface="Epilogue"/>
              </a:rPr>
              <a:t>Friday: attacks + Normal Activity, 8.3G</a:t>
            </a:r>
            <a:endParaRPr lang="en-IN" sz="1750" dirty="0">
              <a:solidFill>
                <a:srgbClr val="EBECEF"/>
              </a:solidFill>
              <a:latin typeface="Epilogue"/>
            </a:endParaRPr>
          </a:p>
          <a:p>
            <a:endParaRPr lang="en-IN" dirty="0"/>
          </a:p>
        </p:txBody>
      </p:sp>
      <p:sp>
        <p:nvSpPr>
          <p:cNvPr id="11" name="Rectangle: Rounded Corners 10">
            <a:extLst>
              <a:ext uri="{FF2B5EF4-FFF2-40B4-BE49-F238E27FC236}">
                <a16:creationId xmlns:a16="http://schemas.microsoft.com/office/drawing/2014/main" id="{EA669080-DEA5-AF71-ABF5-9F6BB90ED932}"/>
              </a:ext>
            </a:extLst>
          </p:cNvPr>
          <p:cNvSpPr/>
          <p:nvPr/>
        </p:nvSpPr>
        <p:spPr>
          <a:xfrm>
            <a:off x="338136" y="2949414"/>
            <a:ext cx="6272213" cy="1863806"/>
          </a:xfrm>
          <a:prstGeom prst="roundRect">
            <a:avLst/>
          </a:prstGeom>
          <a:solidFill>
            <a:srgbClr val="080E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750" dirty="0">
                <a:solidFill>
                  <a:srgbClr val="EBECEF"/>
                </a:solidFill>
                <a:latin typeface="Epilogue"/>
              </a:rPr>
              <a:t>Traffic Simulation with B-Profile System</a:t>
            </a:r>
            <a:br>
              <a:rPr lang="en-US" sz="1750" dirty="0">
                <a:solidFill>
                  <a:srgbClr val="EBECEF"/>
                </a:solidFill>
                <a:latin typeface="Epilogue"/>
              </a:rPr>
            </a:br>
            <a:r>
              <a:rPr lang="en-US" sz="1750" dirty="0">
                <a:solidFill>
                  <a:srgbClr val="EBECEF"/>
                </a:solidFill>
                <a:latin typeface="Epilogue"/>
              </a:rPr>
              <a:t>Modeled 25 users' benign activities using protocols</a:t>
            </a:r>
            <a:br>
              <a:rPr lang="en-US" sz="1750" dirty="0">
                <a:solidFill>
                  <a:srgbClr val="EBECEF"/>
                </a:solidFill>
                <a:latin typeface="Epilogue"/>
              </a:rPr>
            </a:br>
            <a:r>
              <a:rPr lang="en-US" sz="1750" dirty="0">
                <a:solidFill>
                  <a:srgbClr val="EBECEF"/>
                </a:solidFill>
                <a:latin typeface="Epilogue"/>
              </a:rPr>
              <a:t>like HTTP, HTTPS, FTP, SSH, and email.</a:t>
            </a:r>
            <a:endParaRPr lang="en-IN" sz="1750" dirty="0">
              <a:solidFill>
                <a:srgbClr val="EBECEF"/>
              </a:solidFill>
              <a:latin typeface="Epilogue"/>
            </a:endParaRPr>
          </a:p>
        </p:txBody>
      </p:sp>
      <p:grpSp>
        <p:nvGrpSpPr>
          <p:cNvPr id="15" name="Graphic 13" descr="Gears with solid fill">
            <a:extLst>
              <a:ext uri="{FF2B5EF4-FFF2-40B4-BE49-F238E27FC236}">
                <a16:creationId xmlns:a16="http://schemas.microsoft.com/office/drawing/2014/main" id="{A152BC90-E96C-DE83-E513-E0316B6801BF}"/>
              </a:ext>
            </a:extLst>
          </p:cNvPr>
          <p:cNvGrpSpPr/>
          <p:nvPr/>
        </p:nvGrpSpPr>
        <p:grpSpPr>
          <a:xfrm>
            <a:off x="2842853" y="2442207"/>
            <a:ext cx="621029" cy="751522"/>
            <a:chOff x="2842853" y="2442207"/>
            <a:chExt cx="621029" cy="751522"/>
          </a:xfrm>
          <a:solidFill>
            <a:schemeClr val="bg2"/>
          </a:solidFill>
        </p:grpSpPr>
        <p:sp>
          <p:nvSpPr>
            <p:cNvPr id="16" name="Freeform: Shape 15">
              <a:extLst>
                <a:ext uri="{FF2B5EF4-FFF2-40B4-BE49-F238E27FC236}">
                  <a16:creationId xmlns:a16="http://schemas.microsoft.com/office/drawing/2014/main" id="{798C9D1E-8A96-A0C9-D6D8-F7A35666D822}"/>
                </a:ext>
              </a:extLst>
            </p:cNvPr>
            <p:cNvSpPr/>
            <p:nvPr/>
          </p:nvSpPr>
          <p:spPr>
            <a:xfrm>
              <a:off x="3058119" y="2442207"/>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2"/>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084DF82C-EC9F-5179-D2A7-C6D8619DEC5D}"/>
                </a:ext>
              </a:extLst>
            </p:cNvPr>
            <p:cNvSpPr/>
            <p:nvPr/>
          </p:nvSpPr>
          <p:spPr>
            <a:xfrm>
              <a:off x="2842853" y="2788917"/>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bg2"/>
            </a:solidFill>
            <a:ln w="9525" cap="flat">
              <a:noFill/>
              <a:prstDash val="solid"/>
              <a:miter/>
            </a:ln>
          </p:spPr>
          <p:txBody>
            <a:bodyPr rtlCol="0" anchor="ctr"/>
            <a:lstStyle/>
            <a:p>
              <a:endParaRPr lang="en-IN"/>
            </a:p>
          </p:txBody>
        </p:sp>
      </p:grpSp>
      <p:pic>
        <p:nvPicPr>
          <p:cNvPr id="19" name="Graphic 18" descr="Car with solid fill">
            <a:extLst>
              <a:ext uri="{FF2B5EF4-FFF2-40B4-BE49-F238E27FC236}">
                <a16:creationId xmlns:a16="http://schemas.microsoft.com/office/drawing/2014/main" id="{5690513F-EEA2-20B5-49CD-C63C35D640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6169" y="4974902"/>
            <a:ext cx="914400" cy="914400"/>
          </a:xfrm>
          <a:prstGeom prst="rect">
            <a:avLst/>
          </a:prstGeom>
        </p:spPr>
      </p:pic>
      <p:pic>
        <p:nvPicPr>
          <p:cNvPr id="21" name="Graphic 20" descr="Daily calendar with solid fill">
            <a:extLst>
              <a:ext uri="{FF2B5EF4-FFF2-40B4-BE49-F238E27FC236}">
                <a16:creationId xmlns:a16="http://schemas.microsoft.com/office/drawing/2014/main" id="{E9DC8090-9970-6EB4-251A-1996AEAC56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5575" y="2014538"/>
            <a:ext cx="914400" cy="914400"/>
          </a:xfrm>
          <a:prstGeom prst="rect">
            <a:avLst/>
          </a:prstGeom>
        </p:spPr>
      </p:pic>
      <p:pic>
        <p:nvPicPr>
          <p:cNvPr id="23" name="Graphic 22" descr="Internet with solid fill">
            <a:extLst>
              <a:ext uri="{FF2B5EF4-FFF2-40B4-BE49-F238E27FC236}">
                <a16:creationId xmlns:a16="http://schemas.microsoft.com/office/drawing/2014/main" id="{E58385AB-E345-EC5F-E13B-66113E540B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86375" y="929280"/>
            <a:ext cx="728662" cy="728662"/>
          </a:xfrm>
          <a:prstGeom prst="rect">
            <a:avLst/>
          </a:prstGeom>
        </p:spPr>
      </p:pic>
      <p:pic>
        <p:nvPicPr>
          <p:cNvPr id="25" name="Graphic 24" descr="User with solid fill">
            <a:extLst>
              <a:ext uri="{FF2B5EF4-FFF2-40B4-BE49-F238E27FC236}">
                <a16:creationId xmlns:a16="http://schemas.microsoft.com/office/drawing/2014/main" id="{E31AEF29-F98A-F2CC-F3D8-EBEE318AB3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8986" y="965721"/>
            <a:ext cx="547690" cy="526013"/>
          </a:xfrm>
          <a:prstGeom prst="rect">
            <a:avLst/>
          </a:prstGeom>
        </p:spPr>
      </p:pic>
      <p:pic>
        <p:nvPicPr>
          <p:cNvPr id="27" name="Graphic 26" descr="Document with solid fill">
            <a:extLst>
              <a:ext uri="{FF2B5EF4-FFF2-40B4-BE49-F238E27FC236}">
                <a16:creationId xmlns:a16="http://schemas.microsoft.com/office/drawing/2014/main" id="{6FCEA09B-AE48-6399-3293-9299A8FB59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00849" y="4517702"/>
            <a:ext cx="914400" cy="914400"/>
          </a:xfrm>
          <a:prstGeom prst="rect">
            <a:avLst/>
          </a:prstGeom>
        </p:spPr>
      </p:pic>
      <p:pic>
        <p:nvPicPr>
          <p:cNvPr id="2" name="Graphic 1" descr="Document with solid fill">
            <a:extLst>
              <a:ext uri="{FF2B5EF4-FFF2-40B4-BE49-F238E27FC236}">
                <a16:creationId xmlns:a16="http://schemas.microsoft.com/office/drawing/2014/main" id="{AF1E8A33-AFAC-5321-6201-2D6CAE347E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736" y="924714"/>
            <a:ext cx="284664" cy="284664"/>
          </a:xfrm>
          <a:prstGeom prst="rect">
            <a:avLst/>
          </a:prstGeom>
        </p:spPr>
      </p:pic>
      <p:sp>
        <p:nvSpPr>
          <p:cNvPr id="3" name="Rectangle 2">
            <a:extLst>
              <a:ext uri="{FF2B5EF4-FFF2-40B4-BE49-F238E27FC236}">
                <a16:creationId xmlns:a16="http://schemas.microsoft.com/office/drawing/2014/main" id="{FEA493FF-2FC5-6209-2F51-966B2200B405}"/>
              </a:ext>
            </a:extLst>
          </p:cNvPr>
          <p:cNvSpPr/>
          <p:nvPr/>
        </p:nvSpPr>
        <p:spPr>
          <a:xfrm>
            <a:off x="12903200" y="7734300"/>
            <a:ext cx="1587500" cy="3683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7619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
          <a:extLst>
            <a:ext uri="{FF2B5EF4-FFF2-40B4-BE49-F238E27FC236}">
              <a16:creationId xmlns:a16="http://schemas.microsoft.com/office/drawing/2014/main" id="{2B710A1C-1550-753C-93FF-0AA8F7B4A57E}"/>
            </a:ext>
          </a:extLst>
        </p:cNvPr>
        <p:cNvGrpSpPr/>
        <p:nvPr/>
      </p:nvGrpSpPr>
      <p:grpSpPr>
        <a:xfrm>
          <a:off x="0" y="0"/>
          <a:ext cx="0" cy="0"/>
          <a:chOff x="0" y="0"/>
          <a:chExt cx="0" cy="0"/>
        </a:xfrm>
      </p:grpSpPr>
      <p:sp>
        <p:nvSpPr>
          <p:cNvPr id="82" name="Google Shape;82;p3">
            <a:extLst>
              <a:ext uri="{FF2B5EF4-FFF2-40B4-BE49-F238E27FC236}">
                <a16:creationId xmlns:a16="http://schemas.microsoft.com/office/drawing/2014/main" id="{0EEDF263-ECBD-D112-FDA0-F53895A22CAC}"/>
              </a:ext>
            </a:extLst>
          </p:cNvPr>
          <p:cNvSpPr/>
          <p:nvPr/>
        </p:nvSpPr>
        <p:spPr>
          <a:xfrm>
            <a:off x="474463" y="124068"/>
            <a:ext cx="13241537" cy="10887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FFFFF"/>
              </a:buClr>
              <a:buSzPts val="4450"/>
              <a:buFont typeface="Fraunces Medium"/>
              <a:buNone/>
            </a:pPr>
            <a:r>
              <a:rPr lang="en-US" sz="4450" dirty="0">
                <a:solidFill>
                  <a:srgbClr val="FFFFFF"/>
                </a:solidFill>
                <a:latin typeface="Fraunces Medium"/>
                <a:ea typeface="Fraunces Medium"/>
                <a:cs typeface="Fraunces Medium"/>
                <a:sym typeface="Fraunces Medium"/>
              </a:rPr>
              <a:t>IDS 2017 Dataset: </a:t>
            </a:r>
            <a:r>
              <a:rPr lang="en-US" sz="3200" dirty="0">
                <a:solidFill>
                  <a:srgbClr val="FFFFFF"/>
                </a:solidFill>
                <a:latin typeface="Fraunces Medium"/>
                <a:sym typeface="Fraunces Medium"/>
              </a:rPr>
              <a:t>11 Benchmarking criteria:</a:t>
            </a:r>
            <a:endParaRPr lang="en-US" sz="4450"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FE621448-4EF0-30AF-ECD6-818E84F1B4B3}"/>
              </a:ext>
            </a:extLst>
          </p:cNvPr>
          <p:cNvPicPr>
            <a:picLocks noChangeAspect="1"/>
          </p:cNvPicPr>
          <p:nvPr/>
        </p:nvPicPr>
        <p:blipFill>
          <a:blip r:embed="rId3"/>
          <a:stretch>
            <a:fillRect/>
          </a:stretch>
        </p:blipFill>
        <p:spPr>
          <a:xfrm>
            <a:off x="668271" y="5829301"/>
            <a:ext cx="4032317" cy="1612922"/>
          </a:xfrm>
          <a:prstGeom prst="rect">
            <a:avLst/>
          </a:prstGeom>
        </p:spPr>
      </p:pic>
      <p:pic>
        <p:nvPicPr>
          <p:cNvPr id="6" name="Picture 5">
            <a:extLst>
              <a:ext uri="{FF2B5EF4-FFF2-40B4-BE49-F238E27FC236}">
                <a16:creationId xmlns:a16="http://schemas.microsoft.com/office/drawing/2014/main" id="{598CFFA1-7B54-067B-7609-40565366F040}"/>
              </a:ext>
            </a:extLst>
          </p:cNvPr>
          <p:cNvPicPr>
            <a:picLocks noChangeAspect="1"/>
          </p:cNvPicPr>
          <p:nvPr/>
        </p:nvPicPr>
        <p:blipFill>
          <a:blip r:embed="rId4"/>
          <a:stretch>
            <a:fillRect/>
          </a:stretch>
        </p:blipFill>
        <p:spPr>
          <a:xfrm>
            <a:off x="5559372" y="5843552"/>
            <a:ext cx="4032317" cy="1684360"/>
          </a:xfrm>
          <a:prstGeom prst="rect">
            <a:avLst/>
          </a:prstGeom>
        </p:spPr>
      </p:pic>
      <p:pic>
        <p:nvPicPr>
          <p:cNvPr id="8" name="Picture 7">
            <a:extLst>
              <a:ext uri="{FF2B5EF4-FFF2-40B4-BE49-F238E27FC236}">
                <a16:creationId xmlns:a16="http://schemas.microsoft.com/office/drawing/2014/main" id="{B9E8F55D-3EB0-D9F3-53C2-CF87189DB242}"/>
              </a:ext>
            </a:extLst>
          </p:cNvPr>
          <p:cNvPicPr>
            <a:picLocks noChangeAspect="1"/>
          </p:cNvPicPr>
          <p:nvPr/>
        </p:nvPicPr>
        <p:blipFill>
          <a:blip r:embed="rId5"/>
          <a:stretch>
            <a:fillRect/>
          </a:stretch>
        </p:blipFill>
        <p:spPr>
          <a:xfrm>
            <a:off x="668270" y="3357563"/>
            <a:ext cx="4032317" cy="1500225"/>
          </a:xfrm>
          <a:prstGeom prst="rect">
            <a:avLst/>
          </a:prstGeom>
        </p:spPr>
      </p:pic>
      <p:pic>
        <p:nvPicPr>
          <p:cNvPr id="10" name="Picture 9">
            <a:extLst>
              <a:ext uri="{FF2B5EF4-FFF2-40B4-BE49-F238E27FC236}">
                <a16:creationId xmlns:a16="http://schemas.microsoft.com/office/drawing/2014/main" id="{F5C0AD59-B632-F167-CC89-CC098E0F6D41}"/>
              </a:ext>
            </a:extLst>
          </p:cNvPr>
          <p:cNvPicPr>
            <a:picLocks noChangeAspect="1"/>
          </p:cNvPicPr>
          <p:nvPr/>
        </p:nvPicPr>
        <p:blipFill>
          <a:blip r:embed="rId6"/>
          <a:stretch>
            <a:fillRect/>
          </a:stretch>
        </p:blipFill>
        <p:spPr>
          <a:xfrm>
            <a:off x="5559372" y="3357564"/>
            <a:ext cx="4032317" cy="1500224"/>
          </a:xfrm>
          <a:prstGeom prst="rect">
            <a:avLst/>
          </a:prstGeom>
        </p:spPr>
      </p:pic>
      <p:pic>
        <p:nvPicPr>
          <p:cNvPr id="12" name="Picture 11">
            <a:extLst>
              <a:ext uri="{FF2B5EF4-FFF2-40B4-BE49-F238E27FC236}">
                <a16:creationId xmlns:a16="http://schemas.microsoft.com/office/drawing/2014/main" id="{8CB1A5BE-F19E-8BEB-0602-0E9576B60CBB}"/>
              </a:ext>
            </a:extLst>
          </p:cNvPr>
          <p:cNvPicPr>
            <a:picLocks noChangeAspect="1"/>
          </p:cNvPicPr>
          <p:nvPr/>
        </p:nvPicPr>
        <p:blipFill>
          <a:blip r:embed="rId7"/>
          <a:stretch>
            <a:fillRect/>
          </a:stretch>
        </p:blipFill>
        <p:spPr>
          <a:xfrm>
            <a:off x="668270" y="1071563"/>
            <a:ext cx="4032317" cy="1314487"/>
          </a:xfrm>
          <a:prstGeom prst="rect">
            <a:avLst/>
          </a:prstGeom>
        </p:spPr>
      </p:pic>
      <p:pic>
        <p:nvPicPr>
          <p:cNvPr id="14" name="Picture 13">
            <a:extLst>
              <a:ext uri="{FF2B5EF4-FFF2-40B4-BE49-F238E27FC236}">
                <a16:creationId xmlns:a16="http://schemas.microsoft.com/office/drawing/2014/main" id="{D9B47B9D-01F4-A624-E268-F9D36CD5CE7E}"/>
              </a:ext>
            </a:extLst>
          </p:cNvPr>
          <p:cNvPicPr>
            <a:picLocks noChangeAspect="1"/>
          </p:cNvPicPr>
          <p:nvPr/>
        </p:nvPicPr>
        <p:blipFill>
          <a:blip r:embed="rId8"/>
          <a:stretch>
            <a:fillRect/>
          </a:stretch>
        </p:blipFill>
        <p:spPr>
          <a:xfrm>
            <a:off x="5559371" y="1071562"/>
            <a:ext cx="4032317" cy="1314487"/>
          </a:xfrm>
          <a:prstGeom prst="rect">
            <a:avLst/>
          </a:prstGeom>
        </p:spPr>
      </p:pic>
      <p:pic>
        <p:nvPicPr>
          <p:cNvPr id="16" name="Picture 15">
            <a:extLst>
              <a:ext uri="{FF2B5EF4-FFF2-40B4-BE49-F238E27FC236}">
                <a16:creationId xmlns:a16="http://schemas.microsoft.com/office/drawing/2014/main" id="{58BDBA36-2BD6-0589-10E8-2D2100E8AE49}"/>
              </a:ext>
            </a:extLst>
          </p:cNvPr>
          <p:cNvPicPr>
            <a:picLocks noChangeAspect="1"/>
          </p:cNvPicPr>
          <p:nvPr/>
        </p:nvPicPr>
        <p:blipFill>
          <a:blip r:embed="rId9"/>
          <a:stretch>
            <a:fillRect/>
          </a:stretch>
        </p:blipFill>
        <p:spPr>
          <a:xfrm>
            <a:off x="10537754" y="1071562"/>
            <a:ext cx="3424376" cy="1314488"/>
          </a:xfrm>
          <a:prstGeom prst="rect">
            <a:avLst/>
          </a:prstGeom>
        </p:spPr>
      </p:pic>
      <p:pic>
        <p:nvPicPr>
          <p:cNvPr id="20" name="Picture 19">
            <a:extLst>
              <a:ext uri="{FF2B5EF4-FFF2-40B4-BE49-F238E27FC236}">
                <a16:creationId xmlns:a16="http://schemas.microsoft.com/office/drawing/2014/main" id="{2CD90690-4C43-1544-8F21-FB3662353666}"/>
              </a:ext>
            </a:extLst>
          </p:cNvPr>
          <p:cNvPicPr>
            <a:picLocks noChangeAspect="1"/>
          </p:cNvPicPr>
          <p:nvPr/>
        </p:nvPicPr>
        <p:blipFill>
          <a:blip r:embed="rId10"/>
          <a:stretch>
            <a:fillRect/>
          </a:stretch>
        </p:blipFill>
        <p:spPr>
          <a:xfrm>
            <a:off x="10537753" y="3390708"/>
            <a:ext cx="3424375" cy="1467080"/>
          </a:xfrm>
          <a:prstGeom prst="rect">
            <a:avLst/>
          </a:prstGeom>
        </p:spPr>
      </p:pic>
      <p:pic>
        <p:nvPicPr>
          <p:cNvPr id="22" name="Picture 21">
            <a:extLst>
              <a:ext uri="{FF2B5EF4-FFF2-40B4-BE49-F238E27FC236}">
                <a16:creationId xmlns:a16="http://schemas.microsoft.com/office/drawing/2014/main" id="{3BDE96A1-0C82-F12B-04AA-49185F645B23}"/>
              </a:ext>
            </a:extLst>
          </p:cNvPr>
          <p:cNvPicPr>
            <a:picLocks noChangeAspect="1"/>
          </p:cNvPicPr>
          <p:nvPr/>
        </p:nvPicPr>
        <p:blipFill>
          <a:blip r:embed="rId11"/>
          <a:stretch>
            <a:fillRect/>
          </a:stretch>
        </p:blipFill>
        <p:spPr>
          <a:xfrm>
            <a:off x="10537753" y="5829301"/>
            <a:ext cx="3424375" cy="1698611"/>
          </a:xfrm>
          <a:prstGeom prst="rect">
            <a:avLst/>
          </a:prstGeom>
        </p:spPr>
      </p:pic>
    </p:spTree>
    <p:extLst>
      <p:ext uri="{BB962C8B-B14F-4D97-AF65-F5344CB8AC3E}">
        <p14:creationId xmlns:p14="http://schemas.microsoft.com/office/powerpoint/2010/main" val="2022022852"/>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618</TotalTime>
  <Words>1334</Words>
  <Application>Microsoft Macintosh PowerPoint</Application>
  <PresentationFormat>Custom</PresentationFormat>
  <Paragraphs>190</Paragraphs>
  <Slides>23</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D-DINExp</vt:lpstr>
      <vt:lpstr>Calibri</vt:lpstr>
      <vt:lpstr>Fraunces Medium</vt:lpstr>
      <vt:lpstr>Epilogue Bold</vt:lpstr>
      <vt:lpstr>Arial</vt:lpstr>
      <vt:lpstr>Epilogue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Prithvi Reddy</cp:lastModifiedBy>
  <cp:revision>11</cp:revision>
  <dcterms:created xsi:type="dcterms:W3CDTF">2024-12-01T21:16:26Z</dcterms:created>
  <dcterms:modified xsi:type="dcterms:W3CDTF">2024-12-17T23:13:59Z</dcterms:modified>
</cp:coreProperties>
</file>